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61" r:id="rId2"/>
    <p:sldId id="271" r:id="rId3"/>
    <p:sldId id="272" r:id="rId4"/>
    <p:sldId id="266" r:id="rId5"/>
    <p:sldId id="267" r:id="rId6"/>
    <p:sldId id="257" r:id="rId7"/>
    <p:sldId id="260" r:id="rId8"/>
    <p:sldId id="268" r:id="rId9"/>
    <p:sldId id="270" r:id="rId10"/>
    <p:sldId id="273" r:id="rId11"/>
    <p:sldId id="274" r:id="rId12"/>
    <p:sldId id="269" r:id="rId13"/>
    <p:sldId id="263" r:id="rId14"/>
    <p:sldId id="264" r:id="rId15"/>
    <p:sldId id="265" r:id="rId16"/>
    <p:sldId id="275" r:id="rId17"/>
    <p:sldId id="276" r:id="rId18"/>
    <p:sldId id="280" r:id="rId19"/>
    <p:sldId id="277" r:id="rId20"/>
    <p:sldId id="278" r:id="rId21"/>
    <p:sldId id="279" r:id="rId22"/>
    <p:sldId id="301" r:id="rId23"/>
    <p:sldId id="300" r:id="rId24"/>
    <p:sldId id="302" r:id="rId25"/>
    <p:sldId id="304" r:id="rId26"/>
    <p:sldId id="336" r:id="rId27"/>
    <p:sldId id="310" r:id="rId28"/>
    <p:sldId id="294" r:id="rId29"/>
    <p:sldId id="303" r:id="rId30"/>
    <p:sldId id="296" r:id="rId31"/>
    <p:sldId id="328" r:id="rId32"/>
    <p:sldId id="329" r:id="rId33"/>
    <p:sldId id="332" r:id="rId34"/>
    <p:sldId id="335" r:id="rId35"/>
    <p:sldId id="333" r:id="rId36"/>
    <p:sldId id="337" r:id="rId37"/>
    <p:sldId id="313" r:id="rId38"/>
    <p:sldId id="354" r:id="rId39"/>
    <p:sldId id="314" r:id="rId40"/>
    <p:sldId id="315" r:id="rId41"/>
    <p:sldId id="316" r:id="rId42"/>
    <p:sldId id="331" r:id="rId43"/>
    <p:sldId id="318" r:id="rId44"/>
    <p:sldId id="319" r:id="rId45"/>
    <p:sldId id="320" r:id="rId46"/>
    <p:sldId id="353" r:id="rId47"/>
    <p:sldId id="322" r:id="rId48"/>
    <p:sldId id="326" r:id="rId49"/>
    <p:sldId id="339" r:id="rId50"/>
    <p:sldId id="338" r:id="rId51"/>
    <p:sldId id="327" r:id="rId52"/>
    <p:sldId id="341" r:id="rId53"/>
    <p:sldId id="340" r:id="rId54"/>
    <p:sldId id="298" r:id="rId55"/>
    <p:sldId id="342" r:id="rId56"/>
    <p:sldId id="343" r:id="rId57"/>
    <p:sldId id="344" r:id="rId58"/>
    <p:sldId id="346" r:id="rId59"/>
    <p:sldId id="345" r:id="rId60"/>
    <p:sldId id="347" r:id="rId61"/>
    <p:sldId id="307" r:id="rId62"/>
    <p:sldId id="348" r:id="rId63"/>
    <p:sldId id="349" r:id="rId64"/>
    <p:sldId id="309" r:id="rId65"/>
    <p:sldId id="350" r:id="rId66"/>
    <p:sldId id="351" r:id="rId67"/>
    <p:sldId id="352" r:id="rId68"/>
    <p:sldId id="355" r:id="rId69"/>
    <p:sldId id="357" r:id="rId70"/>
    <p:sldId id="358" r:id="rId71"/>
    <p:sldId id="359" r:id="rId72"/>
    <p:sldId id="360" r:id="rId73"/>
    <p:sldId id="361" r:id="rId74"/>
    <p:sldId id="362" r:id="rId75"/>
    <p:sldId id="363" r:id="rId76"/>
    <p:sldId id="364" r:id="rId77"/>
    <p:sldId id="365" r:id="rId78"/>
    <p:sldId id="356" r:id="rId79"/>
    <p:sldId id="367" r:id="rId80"/>
    <p:sldId id="368" r:id="rId81"/>
    <p:sldId id="369" r:id="rId82"/>
    <p:sldId id="370" r:id="rId83"/>
    <p:sldId id="377" r:id="rId84"/>
    <p:sldId id="371" r:id="rId85"/>
    <p:sldId id="372" r:id="rId86"/>
    <p:sldId id="373" r:id="rId87"/>
    <p:sldId id="374" r:id="rId88"/>
    <p:sldId id="378" r:id="rId89"/>
    <p:sldId id="379" r:id="rId90"/>
    <p:sldId id="380" r:id="rId91"/>
    <p:sldId id="381" r:id="rId92"/>
    <p:sldId id="382" r:id="rId93"/>
    <p:sldId id="383" r:id="rId94"/>
    <p:sldId id="375" r:id="rId95"/>
    <p:sldId id="384" r:id="rId96"/>
    <p:sldId id="385" r:id="rId97"/>
    <p:sldId id="386" r:id="rId98"/>
    <p:sldId id="387" r:id="rId99"/>
    <p:sldId id="388" r:id="rId100"/>
    <p:sldId id="389" r:id="rId101"/>
    <p:sldId id="390" r:id="rId102"/>
    <p:sldId id="376" r:id="rId103"/>
    <p:sldId id="366" r:id="rId10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7956B-BF3D-4E58-9B60-2DB7CFE1E6EB}" type="datetimeFigureOut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A40A9-F8DF-4131-98E2-7439E32C624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04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E61C-FD91-4FA1-85D6-CC38E6C4F2C1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33AE-7DE3-4599-8D57-00A40689C055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0B4B-57A7-4237-8DB5-FDF8E894489F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DDF4-6AC5-4C2F-BE75-CF7EAF117E06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C686-86AB-4DA0-AB9C-D71C034433AF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11DB-95FF-4C52-9D74-2201EEF4BDA8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F80AA-A5D8-480F-AA2B-CA360F23BC0B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E8AA-BF03-4077-A49B-463E09AEA028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5DECD-17EE-47C0-AA60-E07A1893DDE6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1DA19-5E50-4053-839F-857F71D3D118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60B8-FB80-4804-ABA8-C52F56D48FB7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4AC40-A9B1-4EC3-A20D-41FBCCAF3662}" type="datetime1">
              <a:rPr lang="ru-RU" smtClean="0"/>
              <a:pPr/>
              <a:t>28.12.2019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6D26C-BC44-4009-BB36-E8E3FAB9D89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3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3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8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13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14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5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4481" y="2093419"/>
            <a:ext cx="5929354" cy="16927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Пакет математической обработки данных  </a:t>
            </a:r>
            <a:r>
              <a:rPr lang="en-US" sz="4000" b="1" i="1" u="sng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MathCad</a:t>
            </a:r>
            <a:endParaRPr lang="ru-RU" sz="4000" b="1" i="1" u="sng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42976" y="214290"/>
            <a:ext cx="69519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u="sng" dirty="0" smtClean="0">
                <a:latin typeface="Arial" pitchFamily="34" charset="0"/>
                <a:cs typeface="Arial" pitchFamily="34" charset="0"/>
              </a:rPr>
              <a:t>Определение переменных</a:t>
            </a:r>
            <a:endParaRPr lang="ru-RU" sz="40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7290" y="1857364"/>
            <a:ext cx="19383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X:=45.8</a:t>
            </a:r>
            <a:endParaRPr lang="ru-RU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43504" y="1785926"/>
            <a:ext cx="232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sum:=5.3</a:t>
            </a:r>
            <a:endParaRPr lang="ru-RU" sz="4400" b="1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53821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53821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2098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6218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" y="214290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Определение функции пользователя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1785918" y="3857628"/>
            <a:ext cx="47149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f</a:t>
            </a:r>
            <a:r>
              <a:rPr kumimoji="0" lang="ru-RU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(</a:t>
            </a:r>
            <a:r>
              <a:rPr kumimoji="0" lang="en-US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x</a:t>
            </a:r>
            <a:r>
              <a:rPr kumimoji="0" lang="ru-RU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,</a:t>
            </a:r>
            <a:r>
              <a:rPr kumimoji="0" lang="en-US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y</a:t>
            </a:r>
            <a:r>
              <a:rPr kumimoji="0" lang="ru-RU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)</a:t>
            </a:r>
            <a:r>
              <a:rPr kumimoji="0" lang="ru-RU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:=</a:t>
            </a:r>
            <a:r>
              <a:rPr kumimoji="0" lang="en-US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x</a:t>
            </a:r>
            <a:r>
              <a:rPr kumimoji="0" lang="ru-RU" sz="4000" b="1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2</a:t>
            </a:r>
            <a:r>
              <a:rPr kumimoji="0" lang="ru-RU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+</a:t>
            </a:r>
            <a:r>
              <a:rPr kumimoji="0" lang="en-US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y</a:t>
            </a:r>
            <a:r>
              <a:rPr kumimoji="0" lang="ru-RU" sz="4000" b="1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2</a:t>
            </a:r>
            <a:endParaRPr kumimoji="0" 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71604" y="2000240"/>
            <a:ext cx="47149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b="1" i="1" dirty="0" smtClean="0">
                <a:latin typeface="Arial" pitchFamily="34" charset="0"/>
                <a:ea typeface="Times New Roman" pitchFamily="18" charset="0"/>
              </a:rPr>
              <a:t>fun</a:t>
            </a:r>
            <a:r>
              <a:rPr kumimoji="0" lang="ru-RU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(</a:t>
            </a:r>
            <a:r>
              <a:rPr kumimoji="0" lang="en-US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x</a:t>
            </a:r>
            <a:r>
              <a:rPr kumimoji="0" lang="ru-RU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)</a:t>
            </a:r>
            <a:r>
              <a:rPr kumimoji="0" lang="ru-RU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:=</a:t>
            </a: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sin(</a:t>
            </a:r>
            <a:r>
              <a:rPr kumimoji="0" lang="en-US" sz="4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x)+5</a:t>
            </a:r>
            <a:endParaRPr kumimoji="0" 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500166" y="0"/>
            <a:ext cx="585192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Вычисление выражений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43306" y="5214950"/>
            <a:ext cx="1643074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/>
          <a:srcRect l="7366" t="29067" r="79799" b="64823"/>
          <a:stretch>
            <a:fillRect/>
          </a:stretch>
        </p:blipFill>
        <p:spPr bwMode="auto">
          <a:xfrm>
            <a:off x="1571604" y="2357430"/>
            <a:ext cx="400052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3929058" y="5429264"/>
            <a:ext cx="1928826" cy="85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5143512"/>
            <a:ext cx="5817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Оператор вычислить</a:t>
            </a: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4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5984" y="928670"/>
            <a:ext cx="221457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x := 7.54</a:t>
            </a:r>
          </a:p>
          <a:p>
            <a:r>
              <a:rPr lang="en-US" sz="4400" b="1" dirty="0" smtClean="0"/>
              <a:t>n := 7</a:t>
            </a: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214546" y="3857628"/>
            <a:ext cx="22145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y =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282" y="3071810"/>
            <a:ext cx="89297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..</a:t>
            </a:r>
            <a:r>
              <a:rPr lang="ru-RU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– символ диапазона, вводится с клавиатуры набором символа «;»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или кнопка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         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на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палитре Матрица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0298" y="1500174"/>
            <a:ext cx="4418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itchFamily="34" charset="0"/>
                <a:cs typeface="Arial" pitchFamily="34" charset="0"/>
              </a:rPr>
              <a:t>x := -3, -2.5 .. 3</a:t>
            </a:r>
            <a:endParaRPr lang="ru-RU" sz="4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8860" y="4429132"/>
            <a:ext cx="150019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m.. n</a:t>
            </a:r>
            <a:endParaRPr lang="ru-RU" sz="3600" dirty="0"/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2214546" y="214290"/>
            <a:ext cx="52123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3600" b="1" u="sng" dirty="0">
                <a:latin typeface="Arial" pitchFamily="34" charset="0"/>
                <a:cs typeface="Arial" pitchFamily="34" charset="0"/>
              </a:rPr>
              <a:t>Д</a:t>
            </a:r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искретный аргумент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3174" y="4500570"/>
            <a:ext cx="3012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itchFamily="34" charset="0"/>
                <a:cs typeface="Arial" pitchFamily="34" charset="0"/>
              </a:rPr>
              <a:t>x := -3</a:t>
            </a:r>
            <a:r>
              <a:rPr lang="ru-RU" sz="4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800" b="1" dirty="0" smtClean="0">
                <a:latin typeface="Arial" pitchFamily="34" charset="0"/>
                <a:cs typeface="Arial" pitchFamily="34" charset="0"/>
              </a:rPr>
              <a:t>.. 3</a:t>
            </a:r>
            <a:endParaRPr lang="ru-RU" sz="4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134" y="357166"/>
            <a:ext cx="89688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-3  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    первое значение</a:t>
            </a:r>
          </a:p>
          <a:p>
            <a:r>
              <a:rPr lang="ru-RU" sz="3600" b="1" dirty="0" smtClean="0">
                <a:latin typeface="Arial" pitchFamily="34" charset="0"/>
                <a:cs typeface="Arial" pitchFamily="34" charset="0"/>
              </a:rPr>
              <a:t>-2.5    второе значение (с учетом шага)</a:t>
            </a:r>
          </a:p>
          <a:p>
            <a:pPr marL="742950" indent="-742950">
              <a:buAutoNum type="arabicPlain" startAt="3"/>
            </a:pP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последнее значение</a:t>
            </a:r>
          </a:p>
          <a:p>
            <a:pPr marL="742950" indent="-742950"/>
            <a:r>
              <a:rPr lang="ru-RU" sz="3600" b="1" dirty="0">
                <a:latin typeface="Arial" pitchFamily="34" charset="0"/>
                <a:cs typeface="Arial" pitchFamily="34" charset="0"/>
              </a:rPr>
              <a:t>ш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аг равен  0.5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0" y="3286124"/>
            <a:ext cx="8215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Если шаг равен 1, то второе значение может отсутствовать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00034" y="285728"/>
            <a:ext cx="80098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Примеры дискретных аргументов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285860"/>
            <a:ext cx="4382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" pitchFamily="34" charset="0"/>
                <a:cs typeface="Arial" pitchFamily="34" charset="0"/>
              </a:rPr>
              <a:t>z</a:t>
            </a:r>
            <a:r>
              <a:rPr lang="en-US" sz="4800" b="1" dirty="0" smtClean="0">
                <a:latin typeface="Arial" pitchFamily="34" charset="0"/>
                <a:cs typeface="Arial" pitchFamily="34" charset="0"/>
              </a:rPr>
              <a:t> := -4, -3.9 .. 2</a:t>
            </a:r>
            <a:endParaRPr lang="ru-RU" sz="4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5786" y="2285992"/>
            <a:ext cx="4007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itchFamily="34" charset="0"/>
                <a:cs typeface="Arial" pitchFamily="34" charset="0"/>
              </a:rPr>
              <a:t>x := 8, 7.3 .. 1</a:t>
            </a:r>
            <a:endParaRPr lang="ru-RU" sz="4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5786" y="3429000"/>
            <a:ext cx="5856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itchFamily="34" charset="0"/>
                <a:cs typeface="Arial" pitchFamily="34" charset="0"/>
              </a:rPr>
              <a:t>a := n, n+0.2 .. n</a:t>
            </a:r>
            <a:r>
              <a:rPr lang="ru-RU" sz="4800" b="1" dirty="0" smtClean="0">
                <a:latin typeface="Arial" pitchFamily="34" charset="0"/>
                <a:cs typeface="Arial" pitchFamily="34" charset="0"/>
              </a:rPr>
              <a:t>+10</a:t>
            </a:r>
            <a:endParaRPr lang="ru-RU" sz="4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4572008"/>
            <a:ext cx="2874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4800" b="1" dirty="0" smtClean="0">
                <a:latin typeface="Arial" pitchFamily="34" charset="0"/>
                <a:cs typeface="Arial" pitchFamily="34" charset="0"/>
              </a:rPr>
              <a:t> := -2 .. 3</a:t>
            </a:r>
            <a:endParaRPr lang="ru-RU" sz="48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357158" y="5715016"/>
          <a:ext cx="7427913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Формула" r:id="rId3" imgW="2145960" imgH="241200" progId="Equation.3">
                  <p:embed/>
                </p:oleObj>
              </mc:Choice>
              <mc:Fallback>
                <p:oleObj name="Формула" r:id="rId3" imgW="214596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58" y="5715016"/>
                        <a:ext cx="7427913" cy="835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14348" y="0"/>
            <a:ext cx="71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Таблица значений функции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 l="4297" t="21435" r="75488" b="36816"/>
          <a:stretch>
            <a:fillRect/>
          </a:stretch>
        </p:blipFill>
        <p:spPr bwMode="auto">
          <a:xfrm>
            <a:off x="1785918" y="928670"/>
            <a:ext cx="3429024" cy="566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857356" y="214290"/>
            <a:ext cx="4357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График   функции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 l="5175" t="22534" r="44727" b="35718"/>
          <a:stretch>
            <a:fillRect/>
          </a:stretch>
        </p:blipFill>
        <p:spPr bwMode="auto">
          <a:xfrm>
            <a:off x="428596" y="1142984"/>
            <a:ext cx="8251089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15206" y="3286124"/>
            <a:ext cx="857256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142852"/>
            <a:ext cx="9144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Если в одно</a:t>
            </a:r>
            <a:r>
              <a:rPr lang="ru-RU" sz="2800" b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й системе координат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надо построить несколько графиков, то имена функций разделяются запятой.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/>
          <a:srcRect l="3418" t="19238" r="64942" b="35718"/>
          <a:stretch>
            <a:fillRect/>
          </a:stretch>
        </p:blipFill>
        <p:spPr bwMode="auto">
          <a:xfrm>
            <a:off x="2071670" y="1539862"/>
            <a:ext cx="4572032" cy="520703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cxnSp>
        <p:nvCxnSpPr>
          <p:cNvPr id="7" name="Прямая со стрелкой 6"/>
          <p:cNvCxnSpPr/>
          <p:nvPr/>
        </p:nvCxnSpPr>
        <p:spPr>
          <a:xfrm flipV="1">
            <a:off x="857224" y="4643446"/>
            <a:ext cx="1928826" cy="9286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28662" y="0"/>
            <a:ext cx="7929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Форматирование графиков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071546"/>
            <a:ext cx="5948388" cy="549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14348" y="142852"/>
            <a:ext cx="77153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4000" b="1" u="sng" dirty="0" smtClean="0">
                <a:latin typeface="Arial" pitchFamily="34" charset="0"/>
                <a:cs typeface="Arial" pitchFamily="34" charset="0"/>
              </a:rPr>
              <a:t>Mathcad  включает:</a:t>
            </a:r>
          </a:p>
          <a:p>
            <a:pPr indent="457200" algn="just"/>
            <a:endParaRPr lang="ru-RU" sz="2000" i="1" dirty="0" smtClean="0">
              <a:cs typeface="Arial" charset="0"/>
            </a:endParaRPr>
          </a:p>
          <a:p>
            <a:pPr lvl="1" indent="457200" algn="just">
              <a:buFontTx/>
              <a:buAutoNum type="arabicParenR"/>
            </a:pPr>
            <a:r>
              <a:rPr lang="ru-RU" sz="4000" b="1" dirty="0" smtClean="0">
                <a:cs typeface="Arial" charset="0"/>
              </a:rPr>
              <a:t>текстовый  редактор</a:t>
            </a:r>
          </a:p>
          <a:p>
            <a:pPr lvl="1" indent="457200" algn="just">
              <a:buFontTx/>
              <a:buAutoNum type="arabicParenR"/>
            </a:pPr>
            <a:endParaRPr lang="ru-RU" sz="4000" b="1" dirty="0" smtClean="0">
              <a:cs typeface="Arial" charset="0"/>
            </a:endParaRPr>
          </a:p>
          <a:p>
            <a:pPr lvl="1" indent="457200" algn="just">
              <a:buFontTx/>
              <a:buAutoNum type="arabicParenR"/>
            </a:pPr>
            <a:r>
              <a:rPr lang="ru-RU" sz="4000" b="1" dirty="0" smtClean="0">
                <a:cs typeface="Arial" charset="0"/>
              </a:rPr>
              <a:t>численный процессор</a:t>
            </a:r>
          </a:p>
          <a:p>
            <a:pPr lvl="1" indent="457200" algn="just">
              <a:buFontTx/>
              <a:buAutoNum type="arabicParenR"/>
            </a:pPr>
            <a:endParaRPr lang="ru-RU" sz="4000" b="1" dirty="0" smtClean="0">
              <a:cs typeface="Arial" charset="0"/>
            </a:endParaRPr>
          </a:p>
          <a:p>
            <a:pPr lvl="1" indent="457200" algn="just">
              <a:buFontTx/>
              <a:buAutoNum type="arabicParenR"/>
            </a:pPr>
            <a:r>
              <a:rPr lang="ru-RU" sz="4000" b="1" dirty="0" smtClean="0">
                <a:cs typeface="Arial" charset="0"/>
              </a:rPr>
              <a:t>символьный процессор</a:t>
            </a:r>
          </a:p>
          <a:p>
            <a:pPr lvl="1" indent="457200" algn="just">
              <a:buFontTx/>
              <a:buAutoNum type="arabicParenR"/>
            </a:pPr>
            <a:endParaRPr lang="ru-RU" sz="4000" b="1" dirty="0" smtClean="0">
              <a:cs typeface="Arial" charset="0"/>
            </a:endParaRPr>
          </a:p>
          <a:p>
            <a:pPr lvl="1" indent="457200" algn="just">
              <a:buFontTx/>
              <a:buAutoNum type="arabicParenR"/>
            </a:pPr>
            <a:r>
              <a:rPr lang="ru-RU" sz="4000" b="1" dirty="0" smtClean="0">
                <a:cs typeface="Arial" charset="0"/>
              </a:rPr>
              <a:t>графический процессор</a:t>
            </a:r>
            <a:r>
              <a:rPr lang="ru-RU" sz="4000" dirty="0" smtClean="0">
                <a:cs typeface="Arial" charset="0"/>
              </a:rPr>
              <a:t>.</a:t>
            </a:r>
            <a:endParaRPr lang="ru-RU" sz="4000" dirty="0">
              <a:cs typeface="Arial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785794"/>
            <a:ext cx="6215106" cy="5741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 l="6054" t="21435" r="45605" b="25830"/>
          <a:stretch>
            <a:fillRect/>
          </a:stretch>
        </p:blipFill>
        <p:spPr bwMode="auto">
          <a:xfrm>
            <a:off x="1071538" y="785794"/>
            <a:ext cx="6572296" cy="573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71546"/>
            <a:ext cx="3929090" cy="4805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030917"/>
            <a:ext cx="4000528" cy="482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1785918" y="285728"/>
            <a:ext cx="6143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График  поверхности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14348" y="1859340"/>
            <a:ext cx="614365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14290"/>
            <a:ext cx="449147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85926"/>
            <a:ext cx="213784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1785926"/>
            <a:ext cx="2159016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4" y="2714620"/>
            <a:ext cx="188384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57620" y="2643182"/>
            <a:ext cx="211932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8662" y="3571876"/>
            <a:ext cx="1571636" cy="55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28662" y="5357826"/>
            <a:ext cx="3117069" cy="73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00628" y="5286388"/>
            <a:ext cx="3143272" cy="70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142844" y="71435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FF0000"/>
                </a:solidFill>
              </a:rPr>
              <a:t>1.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844" y="178592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FF0000"/>
                </a:solidFill>
              </a:rPr>
              <a:t>2.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844" y="271462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FF0000"/>
                </a:solidFill>
              </a:rPr>
              <a:t>3.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2844" y="357187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FF0000"/>
                </a:solidFill>
              </a:rPr>
              <a:t>4.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44" y="535782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6</a:t>
            </a:r>
            <a:r>
              <a:rPr lang="ru-RU" sz="3600" b="1" dirty="0" smtClean="0">
                <a:solidFill>
                  <a:srgbClr val="FF0000"/>
                </a:solidFill>
              </a:rPr>
              <a:t>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844" y="4429132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</a:t>
            </a:r>
            <a:r>
              <a:rPr lang="ru-RU" sz="3600" b="1" dirty="0" smtClean="0">
                <a:solidFill>
                  <a:srgbClr val="FF0000"/>
                </a:solidFill>
              </a:rPr>
              <a:t>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57224" y="4500570"/>
            <a:ext cx="2553768" cy="542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357686" y="4495075"/>
            <a:ext cx="2786082" cy="57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14282" y="1500174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8</a:t>
            </a:r>
            <a:r>
              <a:rPr lang="ru-RU" sz="3600" b="1" dirty="0" smtClean="0">
                <a:solidFill>
                  <a:srgbClr val="FF0000"/>
                </a:solidFill>
              </a:rPr>
              <a:t>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43345" t="25787" r="46245" b="65538"/>
          <a:stretch>
            <a:fillRect/>
          </a:stretch>
        </p:blipFill>
        <p:spPr bwMode="auto">
          <a:xfrm>
            <a:off x="7429488" y="1928802"/>
            <a:ext cx="171451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4282" y="271462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9</a:t>
            </a:r>
            <a:r>
              <a:rPr lang="ru-RU" sz="3600" b="1" dirty="0" smtClean="0">
                <a:solidFill>
                  <a:srgbClr val="FF0000"/>
                </a:solidFill>
              </a:rPr>
              <a:t>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224" y="1357298"/>
            <a:ext cx="7786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/>
              <a:t>Нажать С</a:t>
            </a:r>
            <a:r>
              <a:rPr lang="en-US" sz="3600" b="1" dirty="0" smtClean="0"/>
              <a:t>trl + 2   </a:t>
            </a:r>
            <a:r>
              <a:rPr lang="ru-RU" sz="3600" b="1" dirty="0" smtClean="0"/>
              <a:t>или кнопку График плоскости на панели График </a:t>
            </a:r>
            <a:endParaRPr lang="ru-RU" sz="3600" b="1" dirty="0"/>
          </a:p>
        </p:txBody>
      </p:sp>
      <p:cxnSp>
        <p:nvCxnSpPr>
          <p:cNvPr id="8" name="Прямая со стрелкой 7"/>
          <p:cNvCxnSpPr/>
          <p:nvPr/>
        </p:nvCxnSpPr>
        <p:spPr>
          <a:xfrm rot="5400000" flipH="1" flipV="1">
            <a:off x="7822429" y="2893215"/>
            <a:ext cx="1428760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143248"/>
            <a:ext cx="2857520" cy="3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85786" y="2643182"/>
            <a:ext cx="778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/>
              <a:t>Записать </a:t>
            </a:r>
            <a:r>
              <a:rPr lang="en-US" sz="3600" b="1" dirty="0" smtClean="0"/>
              <a:t>M </a:t>
            </a:r>
            <a:r>
              <a:rPr lang="ru-RU" sz="3600" b="1" dirty="0" smtClean="0"/>
              <a:t>в метку-заполнитель</a:t>
            </a:r>
            <a:endParaRPr lang="ru-RU" sz="3600" b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rot="16200000" flipH="1">
            <a:off x="2285984" y="3929066"/>
            <a:ext cx="3214710" cy="192882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4282" y="142852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7</a:t>
            </a:r>
            <a:r>
              <a:rPr lang="ru-RU" sz="3600" b="1" dirty="0" smtClean="0">
                <a:solidFill>
                  <a:srgbClr val="FF0000"/>
                </a:solidFill>
              </a:rPr>
              <a:t>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285728"/>
            <a:ext cx="3714776" cy="74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14282" y="214290"/>
            <a:ext cx="871543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Для графика поверхности используется массив точек </a:t>
            </a:r>
            <a:r>
              <a:rPr lang="en-US" sz="3600" b="1" i="1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и массив точек </a:t>
            </a:r>
            <a:r>
              <a:rPr lang="en-US" sz="3600" b="1" i="1" dirty="0" smtClean="0">
                <a:latin typeface="Arial" pitchFamily="34" charset="0"/>
                <a:cs typeface="Arial" pitchFamily="34" charset="0"/>
              </a:rPr>
              <a:t>y.</a:t>
            </a:r>
          </a:p>
          <a:p>
            <a:pPr>
              <a:spcAft>
                <a:spcPts val="600"/>
              </a:spcAft>
            </a:pPr>
            <a:r>
              <a:rPr lang="en-US" sz="4000" b="1" i="1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sz="4000" b="1" i="1" baseline="-25000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4000" b="1" i="1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ru-RU" sz="4000" b="1" i="1" dirty="0" smtClean="0">
                <a:latin typeface="Arial" pitchFamily="34" charset="0"/>
                <a:cs typeface="Arial" pitchFamily="34" charset="0"/>
              </a:rPr>
              <a:t>элемент массива</a:t>
            </a:r>
            <a:r>
              <a:rPr lang="en-US" sz="4000" b="1" i="1" dirty="0" smtClean="0">
                <a:latin typeface="Arial" pitchFamily="34" charset="0"/>
                <a:cs typeface="Arial" pitchFamily="34" charset="0"/>
              </a:rPr>
              <a:t> X,             </a:t>
            </a:r>
            <a:endParaRPr lang="ru-RU" sz="4000" b="1" i="1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4000" b="1" i="1" dirty="0" smtClean="0">
                <a:latin typeface="Arial" pitchFamily="34" charset="0"/>
                <a:cs typeface="Arial" pitchFamily="34" charset="0"/>
              </a:rPr>
              <a:t>y</a:t>
            </a:r>
            <a:r>
              <a:rPr lang="en-US" sz="4000" b="1" i="1" baseline="-25000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4000" b="1" i="1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ru-RU" sz="4000" b="1" i="1" dirty="0" smtClean="0">
                <a:latin typeface="Arial" pitchFamily="34" charset="0"/>
                <a:cs typeface="Arial" pitchFamily="34" charset="0"/>
              </a:rPr>
              <a:t>элемент массива </a:t>
            </a:r>
            <a:r>
              <a:rPr lang="en-US" sz="4000" b="1" i="1" dirty="0" smtClean="0">
                <a:latin typeface="Arial" pitchFamily="34" charset="0"/>
                <a:cs typeface="Arial" pitchFamily="34" charset="0"/>
              </a:rPr>
              <a:t>Y,</a:t>
            </a:r>
          </a:p>
          <a:p>
            <a:pPr>
              <a:spcAft>
                <a:spcPts val="600"/>
              </a:spcAft>
            </a:pPr>
            <a:r>
              <a:rPr lang="en-US" sz="4000" b="1" i="1" dirty="0" smtClean="0">
                <a:latin typeface="Arial" pitchFamily="34" charset="0"/>
                <a:cs typeface="Arial" pitchFamily="34" charset="0"/>
              </a:rPr>
              <a:t>i – </a:t>
            </a:r>
            <a:r>
              <a:rPr lang="ru-RU" sz="4000" b="1" i="1" dirty="0" smtClean="0">
                <a:latin typeface="Arial" pitchFamily="34" charset="0"/>
                <a:cs typeface="Arial" pitchFamily="34" charset="0"/>
              </a:rPr>
              <a:t>номер(индекс) элемента </a:t>
            </a:r>
            <a:endParaRPr lang="ru-RU" sz="40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4143380"/>
            <a:ext cx="86439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/>
              <a:t>Набрать  </a:t>
            </a:r>
            <a:r>
              <a:rPr lang="ru-RU" sz="4000" b="1" i="1" dirty="0" smtClean="0"/>
              <a:t>х</a:t>
            </a:r>
            <a:r>
              <a:rPr lang="ru-RU" sz="4000" b="1" dirty="0" smtClean="0"/>
              <a:t>, нажать клавишу</a:t>
            </a:r>
            <a:r>
              <a:rPr lang="ru-RU" sz="4000" dirty="0" smtClean="0"/>
              <a:t> </a:t>
            </a:r>
            <a:r>
              <a:rPr lang="en-US" sz="4000" b="1" dirty="0" smtClean="0"/>
              <a:t>[, </a:t>
            </a:r>
            <a:r>
              <a:rPr lang="ru-RU" sz="4000" b="1" dirty="0" smtClean="0"/>
              <a:t>       или</a:t>
            </a:r>
          </a:p>
          <a:p>
            <a:endParaRPr lang="ru-RU" sz="4000" b="1" dirty="0" smtClean="0"/>
          </a:p>
          <a:p>
            <a:r>
              <a:rPr lang="ru-RU" sz="4000" b="1" dirty="0" smtClean="0"/>
              <a:t> использовать кнопку               на панели Матрица  </a:t>
            </a:r>
            <a:endParaRPr lang="ru-RU" sz="40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35730" t="43184" r="62210" b="54241"/>
          <a:stretch>
            <a:fillRect/>
          </a:stretch>
        </p:blipFill>
        <p:spPr bwMode="auto">
          <a:xfrm>
            <a:off x="5786446" y="5143512"/>
            <a:ext cx="857256" cy="85725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928662" y="142852"/>
            <a:ext cx="678661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Вычисление определенных интегралов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 l="6054" t="17041" r="57910" b="64282"/>
          <a:stretch>
            <a:fillRect/>
          </a:stretch>
        </p:blipFill>
        <p:spPr bwMode="auto">
          <a:xfrm>
            <a:off x="357158" y="2214554"/>
            <a:ext cx="8270000" cy="3429024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4000496" y="4071942"/>
            <a:ext cx="928694" cy="714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rot="16200000" flipH="1">
            <a:off x="5857884" y="2000240"/>
            <a:ext cx="2286016" cy="10001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214290"/>
            <a:ext cx="8643966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just"/>
            <a:r>
              <a:rPr lang="ru-RU" sz="4000" b="1" dirty="0">
                <a:cs typeface="Arial" pitchFamily="34" charset="0"/>
              </a:rPr>
              <a:t>Скаляр</a:t>
            </a:r>
            <a:r>
              <a:rPr lang="ru-RU" sz="4000" dirty="0">
                <a:cs typeface="Arial" pitchFamily="34" charset="0"/>
              </a:rPr>
              <a:t> – одиночное число.</a:t>
            </a:r>
          </a:p>
          <a:p>
            <a:pPr marL="0" lvl="1" algn="just"/>
            <a:r>
              <a:rPr lang="ru-RU" sz="4000" b="1" dirty="0">
                <a:cs typeface="Arial" pitchFamily="34" charset="0"/>
              </a:rPr>
              <a:t>Вектор</a:t>
            </a:r>
            <a:r>
              <a:rPr lang="ru-RU" sz="4000" dirty="0">
                <a:cs typeface="Arial" pitchFamily="34" charset="0"/>
              </a:rPr>
              <a:t> – столбец или </a:t>
            </a:r>
            <a:r>
              <a:rPr lang="ru-RU" sz="4000" dirty="0" smtClean="0">
                <a:cs typeface="Arial" pitchFamily="34" charset="0"/>
              </a:rPr>
              <a:t>строка</a:t>
            </a:r>
          </a:p>
          <a:p>
            <a:pPr marL="0" lvl="1" algn="just"/>
            <a:r>
              <a:rPr lang="ru-RU" sz="4000" dirty="0" smtClean="0">
                <a:cs typeface="Arial" pitchFamily="34" charset="0"/>
              </a:rPr>
              <a:t> чисел.</a:t>
            </a:r>
          </a:p>
          <a:p>
            <a:pPr marL="0" lvl="1" algn="just"/>
            <a:endParaRPr lang="ru-RU" sz="4000" dirty="0" smtClean="0">
              <a:cs typeface="Arial" pitchFamily="34" charset="0"/>
            </a:endParaRPr>
          </a:p>
          <a:p>
            <a:pPr marL="0" lvl="1" algn="just"/>
            <a:endParaRPr lang="ru-RU" sz="4000" dirty="0">
              <a:cs typeface="Arial" pitchFamily="34" charset="0"/>
            </a:endParaRPr>
          </a:p>
          <a:p>
            <a:pPr marL="0" lvl="1" algn="just"/>
            <a:r>
              <a:rPr lang="ru-RU" sz="4000" b="1" dirty="0">
                <a:cs typeface="Arial" pitchFamily="34" charset="0"/>
              </a:rPr>
              <a:t>Матрица</a:t>
            </a:r>
            <a:r>
              <a:rPr lang="ru-RU" sz="4000" dirty="0">
                <a:cs typeface="Arial" pitchFamily="34" charset="0"/>
              </a:rPr>
              <a:t> – прямоугольная таблица чисел</a:t>
            </a:r>
            <a:r>
              <a:rPr lang="ru-RU" sz="4000" dirty="0" smtClean="0">
                <a:cs typeface="Arial" pitchFamily="34" charset="0"/>
              </a:rPr>
              <a:t>.</a:t>
            </a:r>
          </a:p>
          <a:p>
            <a:pPr marL="0" lvl="1" algn="just"/>
            <a:endParaRPr lang="ru-RU" sz="4000" dirty="0" smtClean="0">
              <a:cs typeface="Arial" pitchFamily="34" charset="0"/>
            </a:endParaRPr>
          </a:p>
          <a:p>
            <a:pPr marL="0" lvl="1" indent="457200" algn="just"/>
            <a:endParaRPr lang="ru-RU" sz="4000" dirty="0" smtClean="0">
              <a:cs typeface="Arial" pitchFamily="34" charset="0"/>
            </a:endParaRPr>
          </a:p>
          <a:p>
            <a:pPr marL="0" lvl="1" indent="457200" algn="just"/>
            <a:endParaRPr lang="ru-RU" sz="4000" dirty="0">
              <a:cs typeface="Arial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3" y="4143380"/>
            <a:ext cx="3352635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3" y="1000108"/>
            <a:ext cx="1950325" cy="2051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857232"/>
            <a:ext cx="857253" cy="895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928802"/>
            <a:ext cx="785818" cy="85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2928934"/>
            <a:ext cx="642942" cy="74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3786190"/>
            <a:ext cx="642942" cy="7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96" y="4714884"/>
            <a:ext cx="710887" cy="677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3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34" y="5500702"/>
            <a:ext cx="642942" cy="771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7" name="TextBox 19"/>
          <p:cNvSpPr txBox="1">
            <a:spLocks noChangeArrowheads="1"/>
          </p:cNvSpPr>
          <p:nvPr/>
        </p:nvSpPr>
        <p:spPr bwMode="auto">
          <a:xfrm>
            <a:off x="1714480" y="1000108"/>
            <a:ext cx="361650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dirty="0">
                <a:latin typeface="Calibri" pitchFamily="34" charset="0"/>
              </a:rPr>
              <a:t>Создание матрицы</a:t>
            </a:r>
          </a:p>
        </p:txBody>
      </p:sp>
      <p:sp>
        <p:nvSpPr>
          <p:cNvPr id="41998" name="TextBox 20"/>
          <p:cNvSpPr txBox="1">
            <a:spLocks noChangeArrowheads="1"/>
          </p:cNvSpPr>
          <p:nvPr/>
        </p:nvSpPr>
        <p:spPr bwMode="auto">
          <a:xfrm>
            <a:off x="1428728" y="2000240"/>
            <a:ext cx="60689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dirty="0">
                <a:latin typeface="Calibri" pitchFamily="34" charset="0"/>
              </a:rPr>
              <a:t>Обращение к элементу матрицы</a:t>
            </a:r>
          </a:p>
        </p:txBody>
      </p:sp>
      <p:sp>
        <p:nvSpPr>
          <p:cNvPr id="41999" name="TextBox 21"/>
          <p:cNvSpPr txBox="1">
            <a:spLocks noChangeArrowheads="1"/>
          </p:cNvSpPr>
          <p:nvPr/>
        </p:nvSpPr>
        <p:spPr bwMode="auto">
          <a:xfrm>
            <a:off x="1571604" y="3000372"/>
            <a:ext cx="35209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dirty="0" smtClean="0">
                <a:latin typeface="Calibri" pitchFamily="34" charset="0"/>
              </a:rPr>
              <a:t>Обратная матрица</a:t>
            </a:r>
            <a:endParaRPr lang="ru-RU" sz="3200" b="1" dirty="0">
              <a:latin typeface="Calibri" pitchFamily="34" charset="0"/>
            </a:endParaRPr>
          </a:p>
        </p:txBody>
      </p:sp>
      <p:sp>
        <p:nvSpPr>
          <p:cNvPr id="42000" name="TextBox 22"/>
          <p:cNvSpPr txBox="1">
            <a:spLocks noChangeArrowheads="1"/>
          </p:cNvSpPr>
          <p:nvPr/>
        </p:nvSpPr>
        <p:spPr bwMode="auto">
          <a:xfrm>
            <a:off x="1285852" y="3857628"/>
            <a:ext cx="718831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dirty="0">
                <a:latin typeface="Calibri" pitchFamily="34" charset="0"/>
              </a:rPr>
              <a:t>Определитель (детерминант) матрицы</a:t>
            </a:r>
          </a:p>
        </p:txBody>
      </p:sp>
      <p:sp>
        <p:nvSpPr>
          <p:cNvPr id="42001" name="TextBox 23"/>
          <p:cNvSpPr txBox="1">
            <a:spLocks noChangeArrowheads="1"/>
          </p:cNvSpPr>
          <p:nvPr/>
        </p:nvSpPr>
        <p:spPr bwMode="auto">
          <a:xfrm>
            <a:off x="1643042" y="4714884"/>
            <a:ext cx="3364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dirty="0" smtClean="0">
                <a:latin typeface="Calibri" pitchFamily="34" charset="0"/>
              </a:rPr>
              <a:t>Столбец </a:t>
            </a:r>
            <a:r>
              <a:rPr lang="ru-RU" sz="3200" b="1" dirty="0">
                <a:latin typeface="Calibri" pitchFamily="34" charset="0"/>
              </a:rPr>
              <a:t>матрицы</a:t>
            </a:r>
          </a:p>
        </p:txBody>
      </p:sp>
      <p:sp>
        <p:nvSpPr>
          <p:cNvPr id="42002" name="TextBox 24"/>
          <p:cNvSpPr txBox="1">
            <a:spLocks noChangeArrowheads="1"/>
          </p:cNvSpPr>
          <p:nvPr/>
        </p:nvSpPr>
        <p:spPr bwMode="auto">
          <a:xfrm>
            <a:off x="1500166" y="5572140"/>
            <a:ext cx="530401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dirty="0">
                <a:latin typeface="Calibri" pitchFamily="34" charset="0"/>
              </a:rPr>
              <a:t>Транспонирование матрицы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8"/>
          <a:srcRect l="39766" t="51431" r="30994" b="32825"/>
          <a:stretch>
            <a:fillRect/>
          </a:stretch>
        </p:blipFill>
        <p:spPr bwMode="auto">
          <a:xfrm>
            <a:off x="5500694" y="0"/>
            <a:ext cx="350695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2285984" y="142852"/>
            <a:ext cx="18337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800" b="1" u="sng" dirty="0" smtClean="0">
                <a:latin typeface="Arial" pitchFamily="34" charset="0"/>
                <a:cs typeface="Arial" pitchFamily="34" charset="0"/>
              </a:rPr>
              <a:t>Матрицы</a:t>
            </a:r>
            <a:endParaRPr lang="ru-RU" sz="28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28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42910" y="1357298"/>
            <a:ext cx="121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 </a:t>
            </a:r>
            <a:r>
              <a:rPr lang="en-US" sz="4400" b="1" dirty="0" smtClean="0"/>
              <a:t>A:=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285984" y="142852"/>
            <a:ext cx="45823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Создание матрицы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1214422"/>
            <a:ext cx="3929090" cy="295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 l="3418" t="18139" r="82520" b="67579"/>
          <a:stretch>
            <a:fillRect/>
          </a:stretch>
        </p:blipFill>
        <p:spPr bwMode="auto">
          <a:xfrm>
            <a:off x="428596" y="4201423"/>
            <a:ext cx="2857520" cy="232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 r="35058" b="48901"/>
          <a:stretch>
            <a:fillRect/>
          </a:stretch>
        </p:blipFill>
        <p:spPr bwMode="auto">
          <a:xfrm>
            <a:off x="285720" y="785794"/>
            <a:ext cx="8683104" cy="546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1571604" y="142852"/>
            <a:ext cx="62570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800" b="1" u="sng" dirty="0">
                <a:latin typeface="Arial" pitchFamily="34" charset="0"/>
                <a:cs typeface="Arial" pitchFamily="34" charset="0"/>
              </a:rPr>
              <a:t>Векторные и матричные функции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0" y="714356"/>
          <a:ext cx="8786812" cy="6045550"/>
        </p:xfrm>
        <a:graphic>
          <a:graphicData uri="http://schemas.openxmlformats.org/drawingml/2006/table">
            <a:tbl>
              <a:tblPr/>
              <a:tblGrid>
                <a:gridCol w="2143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3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rows(A)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Число строк в массиве А.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cols(A)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Число столбцов в массиве А.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length(V)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Число элементов в векторе </a:t>
                      </a: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V</a:t>
                      </a:r>
                      <a:r>
                        <a:rPr kumimoji="0" lang="ru-RU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last(V)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Индекс последнего элемента вектора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max(A)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Максимальный элемент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min(A)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Минимальный элемент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2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identity</a:t>
                      </a:r>
                      <a:r>
                        <a:rPr kumimoji="0" 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kumimoji="0" 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kumimoji="0" lang="ru-RU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Единичная матрица </a:t>
                      </a: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×</a:t>
                      </a: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n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diag(v)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Матрица, содержащая на диагонали элементы вектора </a:t>
                      </a: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v</a:t>
                      </a:r>
                      <a:endParaRPr kumimoji="0" lang="ru-RU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30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42976" y="214290"/>
            <a:ext cx="71169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latin typeface="Arial" pitchFamily="34" charset="0"/>
                <a:cs typeface="Arial" pitchFamily="34" charset="0"/>
              </a:rPr>
              <a:t>Обращение к элементам матрицы</a:t>
            </a:r>
            <a:endParaRPr lang="ru-RU" sz="32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14422"/>
            <a:ext cx="3096787" cy="1979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2000240"/>
            <a:ext cx="2178859" cy="670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3827412"/>
            <a:ext cx="2000264" cy="210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43306" y="4429132"/>
            <a:ext cx="16475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643702" y="3429000"/>
            <a:ext cx="1979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Индексы</a:t>
            </a:r>
            <a:endParaRPr lang="ru-RU" sz="3600" b="1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rot="10800000">
            <a:off x="4643438" y="2643182"/>
            <a:ext cx="1785950" cy="9286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rot="10800000" flipV="1">
            <a:off x="4143372" y="3714752"/>
            <a:ext cx="2286016" cy="9286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 16"/>
          <p:cNvSpPr/>
          <p:nvPr/>
        </p:nvSpPr>
        <p:spPr>
          <a:xfrm>
            <a:off x="3931920" y="4958080"/>
            <a:ext cx="416560" cy="130749"/>
          </a:xfrm>
          <a:custGeom>
            <a:avLst/>
            <a:gdLst>
              <a:gd name="connsiteX0" fmla="*/ 0 w 416560"/>
              <a:gd name="connsiteY0" fmla="*/ 0 h 130749"/>
              <a:gd name="connsiteX1" fmla="*/ 10160 w 416560"/>
              <a:gd name="connsiteY1" fmla="*/ 60960 h 130749"/>
              <a:gd name="connsiteX2" fmla="*/ 20320 w 416560"/>
              <a:gd name="connsiteY2" fmla="*/ 91440 h 130749"/>
              <a:gd name="connsiteX3" fmla="*/ 71120 w 416560"/>
              <a:gd name="connsiteY3" fmla="*/ 101600 h 130749"/>
              <a:gd name="connsiteX4" fmla="*/ 101600 w 416560"/>
              <a:gd name="connsiteY4" fmla="*/ 111760 h 130749"/>
              <a:gd name="connsiteX5" fmla="*/ 142240 w 416560"/>
              <a:gd name="connsiteY5" fmla="*/ 121920 h 130749"/>
              <a:gd name="connsiteX6" fmla="*/ 345440 w 416560"/>
              <a:gd name="connsiteY6" fmla="*/ 111760 h 130749"/>
              <a:gd name="connsiteX7" fmla="*/ 386080 w 416560"/>
              <a:gd name="connsiteY7" fmla="*/ 50800 h 130749"/>
              <a:gd name="connsiteX8" fmla="*/ 416560 w 416560"/>
              <a:gd name="connsiteY8" fmla="*/ 0 h 13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560" h="130749">
                <a:moveTo>
                  <a:pt x="0" y="0"/>
                </a:moveTo>
                <a:cubicBezTo>
                  <a:pt x="3387" y="20320"/>
                  <a:pt x="5691" y="40850"/>
                  <a:pt x="10160" y="60960"/>
                </a:cubicBezTo>
                <a:cubicBezTo>
                  <a:pt x="12483" y="71415"/>
                  <a:pt x="11409" y="85499"/>
                  <a:pt x="20320" y="91440"/>
                </a:cubicBezTo>
                <a:cubicBezTo>
                  <a:pt x="34688" y="101019"/>
                  <a:pt x="54367" y="97412"/>
                  <a:pt x="71120" y="101600"/>
                </a:cubicBezTo>
                <a:cubicBezTo>
                  <a:pt x="81510" y="104197"/>
                  <a:pt x="91302" y="108818"/>
                  <a:pt x="101600" y="111760"/>
                </a:cubicBezTo>
                <a:cubicBezTo>
                  <a:pt x="115026" y="115596"/>
                  <a:pt x="128693" y="118533"/>
                  <a:pt x="142240" y="121920"/>
                </a:cubicBezTo>
                <a:cubicBezTo>
                  <a:pt x="209973" y="118533"/>
                  <a:pt x="280335" y="130749"/>
                  <a:pt x="345440" y="111760"/>
                </a:cubicBezTo>
                <a:cubicBezTo>
                  <a:pt x="368885" y="104922"/>
                  <a:pt x="372533" y="71120"/>
                  <a:pt x="386080" y="50800"/>
                </a:cubicBezTo>
                <a:cubicBezTo>
                  <a:pt x="410601" y="14019"/>
                  <a:pt x="400939" y="31242"/>
                  <a:pt x="416560" y="0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олилиния 17"/>
          <p:cNvSpPr/>
          <p:nvPr/>
        </p:nvSpPr>
        <p:spPr>
          <a:xfrm>
            <a:off x="4206240" y="2489200"/>
            <a:ext cx="735627" cy="142240"/>
          </a:xfrm>
          <a:custGeom>
            <a:avLst/>
            <a:gdLst>
              <a:gd name="connsiteX0" fmla="*/ 0 w 735627"/>
              <a:gd name="connsiteY0" fmla="*/ 10160 h 142240"/>
              <a:gd name="connsiteX1" fmla="*/ 10160 w 735627"/>
              <a:gd name="connsiteY1" fmla="*/ 40640 h 142240"/>
              <a:gd name="connsiteX2" fmla="*/ 20320 w 735627"/>
              <a:gd name="connsiteY2" fmla="*/ 91440 h 142240"/>
              <a:gd name="connsiteX3" fmla="*/ 50800 w 735627"/>
              <a:gd name="connsiteY3" fmla="*/ 111760 h 142240"/>
              <a:gd name="connsiteX4" fmla="*/ 213360 w 735627"/>
              <a:gd name="connsiteY4" fmla="*/ 121920 h 142240"/>
              <a:gd name="connsiteX5" fmla="*/ 304800 w 735627"/>
              <a:gd name="connsiteY5" fmla="*/ 142240 h 142240"/>
              <a:gd name="connsiteX6" fmla="*/ 650240 w 735627"/>
              <a:gd name="connsiteY6" fmla="*/ 132080 h 142240"/>
              <a:gd name="connsiteX7" fmla="*/ 670560 w 735627"/>
              <a:gd name="connsiteY7" fmla="*/ 101600 h 142240"/>
              <a:gd name="connsiteX8" fmla="*/ 731520 w 735627"/>
              <a:gd name="connsiteY8" fmla="*/ 50800 h 142240"/>
              <a:gd name="connsiteX9" fmla="*/ 731520 w 735627"/>
              <a:gd name="connsiteY9" fmla="*/ 0 h 14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627" h="142240">
                <a:moveTo>
                  <a:pt x="0" y="10160"/>
                </a:moveTo>
                <a:cubicBezTo>
                  <a:pt x="3387" y="20320"/>
                  <a:pt x="7563" y="30250"/>
                  <a:pt x="10160" y="40640"/>
                </a:cubicBezTo>
                <a:cubicBezTo>
                  <a:pt x="14348" y="57393"/>
                  <a:pt x="11752" y="76447"/>
                  <a:pt x="20320" y="91440"/>
                </a:cubicBezTo>
                <a:cubicBezTo>
                  <a:pt x="26378" y="102042"/>
                  <a:pt x="38739" y="109856"/>
                  <a:pt x="50800" y="111760"/>
                </a:cubicBezTo>
                <a:cubicBezTo>
                  <a:pt x="104428" y="120228"/>
                  <a:pt x="159173" y="118533"/>
                  <a:pt x="213360" y="121920"/>
                </a:cubicBezTo>
                <a:cubicBezTo>
                  <a:pt x="229034" y="125838"/>
                  <a:pt x="291902" y="142240"/>
                  <a:pt x="304800" y="142240"/>
                </a:cubicBezTo>
                <a:cubicBezTo>
                  <a:pt x="419996" y="142240"/>
                  <a:pt x="535093" y="135467"/>
                  <a:pt x="650240" y="132080"/>
                </a:cubicBezTo>
                <a:cubicBezTo>
                  <a:pt x="657013" y="121920"/>
                  <a:pt x="661179" y="109417"/>
                  <a:pt x="670560" y="101600"/>
                </a:cubicBezTo>
                <a:cubicBezTo>
                  <a:pt x="699425" y="77546"/>
                  <a:pt x="721098" y="92490"/>
                  <a:pt x="731520" y="50800"/>
                </a:cubicBezTo>
                <a:cubicBezTo>
                  <a:pt x="735627" y="34372"/>
                  <a:pt x="731520" y="16933"/>
                  <a:pt x="731520" y="0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29058" y="1214422"/>
            <a:ext cx="2151468" cy="66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32</a:t>
            </a:fld>
            <a:endParaRPr lang="ru-RU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 l="4297" t="19238" r="70215" b="51099"/>
          <a:stretch>
            <a:fillRect/>
          </a:stretch>
        </p:blipFill>
        <p:spPr bwMode="auto">
          <a:xfrm>
            <a:off x="1428728" y="1285860"/>
            <a:ext cx="5715040" cy="532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785786" y="285728"/>
            <a:ext cx="75176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latin typeface="Arial" pitchFamily="34" charset="0"/>
                <a:cs typeface="Arial" pitchFamily="34" charset="0"/>
              </a:rPr>
              <a:t>Использование переменной </a:t>
            </a:r>
            <a:r>
              <a:rPr lang="en-US" sz="3200" b="1" u="sng" dirty="0" smtClean="0">
                <a:latin typeface="Arial" pitchFamily="34" charset="0"/>
                <a:cs typeface="Arial" pitchFamily="34" charset="0"/>
              </a:rPr>
              <a:t>ORIGIN</a:t>
            </a:r>
            <a:endParaRPr lang="ru-RU" sz="3200" b="1" u="sng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42910" y="500042"/>
            <a:ext cx="732892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Проверочная работа</a:t>
            </a:r>
          </a:p>
          <a:p>
            <a:pPr algn="ctr"/>
            <a:r>
              <a:rPr lang="ru-RU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по </a:t>
            </a:r>
            <a:r>
              <a:rPr lang="en-US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Excel</a:t>
            </a:r>
            <a:endParaRPr lang="ru-RU" sz="5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3643314"/>
            <a:ext cx="8429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latin typeface="Arial" pitchFamily="34" charset="0"/>
                <a:cs typeface="Arial" pitchFamily="34" charset="0"/>
              </a:rPr>
              <a:t>Записать  №</a:t>
            </a: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4000" b="1" dirty="0" smtClean="0">
                <a:latin typeface="Arial" pitchFamily="34" charset="0"/>
                <a:cs typeface="Arial" pitchFamily="34" charset="0"/>
              </a:rPr>
              <a:t>группы,</a:t>
            </a:r>
            <a:endParaRPr lang="en-US" sz="4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ru-RU" sz="4000" b="1" dirty="0" smtClean="0">
                <a:latin typeface="Arial" pitchFamily="34" charset="0"/>
                <a:cs typeface="Arial" pitchFamily="34" charset="0"/>
              </a:rPr>
              <a:t> Фамилию и имя</a:t>
            </a:r>
            <a:endParaRPr lang="ru-RU" sz="4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5429264"/>
            <a:ext cx="8366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</a:rPr>
              <a:t>Записать формулу для вычисления </a:t>
            </a:r>
            <a:r>
              <a:rPr lang="en-US" sz="4000" b="1" dirty="0" smtClean="0">
                <a:solidFill>
                  <a:srgbClr val="FF0000"/>
                </a:solidFill>
              </a:rPr>
              <a:t>z</a:t>
            </a:r>
            <a:endParaRPr lang="ru-RU" sz="40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/>
        </p:nvGraphicFramePr>
        <p:xfrm>
          <a:off x="58737" y="1857364"/>
          <a:ext cx="9127745" cy="3340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5" name="Формула" r:id="rId3" imgW="2082600" imgH="761760" progId="Equation.3">
                  <p:embed/>
                </p:oleObj>
              </mc:Choice>
              <mc:Fallback>
                <p:oleObj name="Формула" r:id="rId3" imgW="2082600" imgH="7617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" y="1857364"/>
                        <a:ext cx="9127745" cy="33401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71538" y="928670"/>
            <a:ext cx="670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X </a:t>
            </a:r>
            <a:r>
              <a:rPr lang="ru-RU" sz="3600" b="1" dirty="0" smtClean="0"/>
              <a:t>в ячейке </a:t>
            </a:r>
            <a:r>
              <a:rPr lang="en-US" sz="3600" b="1" dirty="0" smtClean="0"/>
              <a:t>A1           Y </a:t>
            </a:r>
            <a:r>
              <a:rPr lang="ru-RU" sz="3600" b="1" dirty="0" smtClean="0"/>
              <a:t>в ячейке </a:t>
            </a:r>
            <a:r>
              <a:rPr lang="en-US" sz="3600" b="1" dirty="0" smtClean="0"/>
              <a:t>B1</a:t>
            </a:r>
            <a:endParaRPr lang="ru-RU" sz="3600" b="1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4D148-7CE4-4AF2-A257-E142067E7272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143240" y="214290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</a:rPr>
              <a:t>Задание </a:t>
            </a:r>
            <a:r>
              <a:rPr lang="en-US" sz="4000" b="1" dirty="0" smtClean="0">
                <a:solidFill>
                  <a:srgbClr val="FF0000"/>
                </a:solidFill>
              </a:rPr>
              <a:t>5</a:t>
            </a:r>
            <a:endParaRPr lang="ru-RU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2919"/>
            <a:ext cx="928690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В ячейке </a:t>
            </a:r>
            <a:r>
              <a:rPr lang="en-US" sz="2800" b="1" dirty="0" smtClean="0"/>
              <a:t>A1 </a:t>
            </a:r>
            <a:r>
              <a:rPr lang="ru-RU" sz="2800" b="1" dirty="0" smtClean="0"/>
              <a:t>содержится средний балл студента</a:t>
            </a:r>
            <a:r>
              <a:rPr lang="en-US" sz="2800" b="1" dirty="0" smtClean="0"/>
              <a:t>,</a:t>
            </a:r>
          </a:p>
          <a:p>
            <a:r>
              <a:rPr lang="ru-RU" sz="2800" b="1" dirty="0" smtClean="0"/>
              <a:t>в ячейке </a:t>
            </a:r>
            <a:r>
              <a:rPr lang="en-US" sz="2800" b="1" dirty="0" smtClean="0"/>
              <a:t>B1 </a:t>
            </a:r>
            <a:r>
              <a:rPr lang="ru-RU" sz="2800" b="1" dirty="0" smtClean="0"/>
              <a:t>содержится  минимальная стипендия  100 000</a:t>
            </a:r>
          </a:p>
          <a:p>
            <a:endParaRPr lang="ru-RU" sz="2800" b="1" dirty="0" smtClean="0"/>
          </a:p>
          <a:p>
            <a:r>
              <a:rPr lang="ru-RU" sz="3200" b="1" dirty="0" smtClean="0"/>
              <a:t>Стипендия начисляется так:</a:t>
            </a:r>
          </a:p>
          <a:p>
            <a:r>
              <a:rPr lang="ru-RU" sz="3200" b="1" dirty="0" smtClean="0"/>
              <a:t>если балл  </a:t>
            </a:r>
            <a:r>
              <a:rPr lang="en-US" sz="3200" b="1" dirty="0" smtClean="0"/>
              <a:t>&lt;</a:t>
            </a:r>
            <a:r>
              <a:rPr lang="ru-RU" sz="3200" b="1" dirty="0" smtClean="0"/>
              <a:t>5, то стипендия = 0</a:t>
            </a:r>
          </a:p>
          <a:p>
            <a:r>
              <a:rPr lang="ru-RU" sz="3200" b="1" dirty="0" smtClean="0"/>
              <a:t>если балл </a:t>
            </a:r>
            <a:r>
              <a:rPr lang="en-US" sz="3200" b="1" dirty="0" smtClean="0"/>
              <a:t>&gt;=</a:t>
            </a:r>
            <a:r>
              <a:rPr lang="ru-RU" sz="3200" b="1" dirty="0" smtClean="0"/>
              <a:t> </a:t>
            </a:r>
            <a:r>
              <a:rPr lang="en-US" sz="3200" b="1" dirty="0" smtClean="0"/>
              <a:t>5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&lt;6</a:t>
            </a:r>
            <a:r>
              <a:rPr lang="ru-RU" sz="3200" b="1" dirty="0" smtClean="0"/>
              <a:t>, то стипендия = минимальной</a:t>
            </a:r>
          </a:p>
          <a:p>
            <a:r>
              <a:rPr lang="ru-RU" sz="3200" b="1" dirty="0" smtClean="0"/>
              <a:t>иначе  стипендия = минимальная</a:t>
            </a:r>
            <a:r>
              <a:rPr lang="en-US" sz="3200" b="1" dirty="0" smtClean="0"/>
              <a:t>*1,2</a:t>
            </a:r>
            <a:endParaRPr lang="ru-RU" sz="3200" b="1" dirty="0" smtClean="0"/>
          </a:p>
          <a:p>
            <a:r>
              <a:rPr lang="ru-RU" sz="3200" b="1" dirty="0" smtClean="0">
                <a:solidFill>
                  <a:srgbClr val="FF0000"/>
                </a:solidFill>
              </a:rPr>
              <a:t>Написать формулу для вычисления стипендии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214678" y="0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</a:rPr>
              <a:t>Задание </a:t>
            </a:r>
            <a:r>
              <a:rPr lang="en-US" sz="4000" b="1" dirty="0" smtClean="0">
                <a:solidFill>
                  <a:srgbClr val="FF0000"/>
                </a:solidFill>
              </a:rPr>
              <a:t>6</a:t>
            </a:r>
            <a:endParaRPr lang="ru-RU" sz="40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44" y="4643446"/>
            <a:ext cx="8858312" cy="138499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=</a:t>
            </a:r>
            <a:r>
              <a:rPr lang="ru-RU" sz="4000" b="1" dirty="0" smtClean="0"/>
              <a:t>ЕСЛИ </a:t>
            </a:r>
            <a:r>
              <a:rPr lang="ru-RU" sz="4000" b="1" dirty="0" smtClean="0">
                <a:solidFill>
                  <a:srgbClr val="FF0000"/>
                </a:solidFill>
              </a:rPr>
              <a:t>(</a:t>
            </a:r>
            <a:r>
              <a:rPr lang="en-US" sz="4000" b="1" dirty="0" smtClean="0"/>
              <a:t> A1&lt;5; 0; </a:t>
            </a:r>
            <a:r>
              <a:rPr lang="ru-RU" sz="4000" b="1" dirty="0" smtClean="0"/>
              <a:t>ЕСЛИ(</a:t>
            </a:r>
            <a:r>
              <a:rPr lang="en-US" sz="4000" b="1" dirty="0" smtClean="0"/>
              <a:t> </a:t>
            </a:r>
            <a:r>
              <a:rPr lang="ru-RU" sz="4000" b="1" dirty="0" smtClean="0"/>
              <a:t>И(</a:t>
            </a:r>
            <a:r>
              <a:rPr lang="en-US" sz="4000" b="1" dirty="0" smtClean="0"/>
              <a:t>A1&gt;=5;A1&lt;6); B1; B1*1,2)</a:t>
            </a:r>
            <a:r>
              <a:rPr lang="en-US" sz="4000" b="1" dirty="0" smtClean="0">
                <a:solidFill>
                  <a:srgbClr val="FF0000"/>
                </a:solidFill>
              </a:rPr>
              <a:t>)</a:t>
            </a:r>
            <a:endParaRPr lang="ru-RU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57158" y="2428868"/>
            <a:ext cx="8501122" cy="200054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=</a:t>
            </a:r>
            <a:r>
              <a:rPr lang="ru-RU" sz="4000" b="1" dirty="0" smtClean="0"/>
              <a:t>ЕСЛИ </a:t>
            </a:r>
            <a:r>
              <a:rPr lang="ru-RU" sz="4000" b="1" dirty="0" smtClean="0">
                <a:solidFill>
                  <a:srgbClr val="FF0000"/>
                </a:solidFill>
              </a:rPr>
              <a:t>(</a:t>
            </a:r>
            <a:r>
              <a:rPr lang="en-US" sz="4000" b="1" dirty="0" smtClean="0"/>
              <a:t> </a:t>
            </a:r>
            <a:r>
              <a:rPr lang="ru-RU" sz="4000" b="1" dirty="0" smtClean="0"/>
              <a:t>И(</a:t>
            </a:r>
            <a:r>
              <a:rPr lang="en-US" sz="4000" b="1" dirty="0" smtClean="0"/>
              <a:t>A1&lt;B1; B1&gt;=1) ;      Sin(A1)^2/Abs</a:t>
            </a:r>
            <a:r>
              <a:rPr lang="en-US" sz="4000" b="1" dirty="0" smtClean="0">
                <a:solidFill>
                  <a:schemeClr val="accent3"/>
                </a:solidFill>
              </a:rPr>
              <a:t>(</a:t>
            </a:r>
            <a:r>
              <a:rPr lang="en-US" sz="4000" b="1" dirty="0" smtClean="0"/>
              <a:t>Cos(2*B1)</a:t>
            </a:r>
            <a:r>
              <a:rPr lang="en-US" sz="4000" b="1" dirty="0" smtClean="0">
                <a:solidFill>
                  <a:schemeClr val="accent3"/>
                </a:solidFill>
              </a:rPr>
              <a:t>)</a:t>
            </a:r>
            <a:r>
              <a:rPr lang="en-US" sz="4000" b="1" dirty="0" smtClean="0"/>
              <a:t> ;  </a:t>
            </a:r>
            <a:r>
              <a:rPr lang="ru-RU" sz="4000" b="1" dirty="0" smtClean="0"/>
              <a:t>Корень</a:t>
            </a:r>
            <a:r>
              <a:rPr lang="ru-RU" sz="4000" b="1" dirty="0" smtClean="0">
                <a:solidFill>
                  <a:schemeClr val="accent3"/>
                </a:solidFill>
              </a:rPr>
              <a:t>(</a:t>
            </a:r>
            <a:r>
              <a:rPr lang="en-US" sz="4000" b="1" dirty="0" smtClean="0"/>
              <a:t>A1^3+Exp(B1)</a:t>
            </a:r>
            <a:r>
              <a:rPr lang="en-US" sz="4000" b="1" dirty="0" smtClean="0">
                <a:solidFill>
                  <a:schemeClr val="accent3"/>
                </a:solidFill>
              </a:rPr>
              <a:t>)</a:t>
            </a:r>
            <a:r>
              <a:rPr lang="en-US" sz="4000" b="1" dirty="0" smtClean="0">
                <a:solidFill>
                  <a:srgbClr val="FF0000"/>
                </a:solidFill>
              </a:rPr>
              <a:t>)</a:t>
            </a:r>
            <a:endParaRPr lang="ru-RU" sz="4000" b="1" dirty="0">
              <a:solidFill>
                <a:srgbClr val="FF0000"/>
              </a:solidFill>
            </a:endParaRPr>
          </a:p>
        </p:txBody>
      </p:sp>
      <p:graphicFrame>
        <p:nvGraphicFramePr>
          <p:cNvPr id="105474" name="Object 2"/>
          <p:cNvGraphicFramePr>
            <a:graphicFrameLocks noChangeAspect="1"/>
          </p:cNvGraphicFramePr>
          <p:nvPr/>
        </p:nvGraphicFramePr>
        <p:xfrm>
          <a:off x="1310553" y="99262"/>
          <a:ext cx="5976091" cy="218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3" name="Формула" r:id="rId3" imgW="2082600" imgH="761760" progId="Equation.3">
                  <p:embed/>
                </p:oleObj>
              </mc:Choice>
              <mc:Fallback>
                <p:oleObj name="Формула" r:id="rId3" imgW="2082600" imgH="7617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0553" y="99262"/>
                        <a:ext cx="5976091" cy="2186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4282" y="4786322"/>
            <a:ext cx="85011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4400" b="1" dirty="0" smtClean="0"/>
              <a:t>Sin(A1)^2    -   </a:t>
            </a:r>
            <a:r>
              <a:rPr lang="ru-RU" sz="4400" b="1" dirty="0" smtClean="0"/>
              <a:t>СТЕПЕНЬ(</a:t>
            </a:r>
            <a:r>
              <a:rPr lang="en-US" sz="4400" b="1" dirty="0" smtClean="0"/>
              <a:t>Sin(A1);2)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ru-RU" sz="4400" b="1" dirty="0" smtClean="0"/>
              <a:t>(</a:t>
            </a:r>
            <a:r>
              <a:rPr lang="en-US" sz="4400" b="1" dirty="0" smtClean="0"/>
              <a:t>A1^3+Exp(B1))^(1/2)</a:t>
            </a:r>
            <a:endParaRPr lang="ru-RU" sz="44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14481" y="2093419"/>
            <a:ext cx="5929354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Алгебраические уравнения и системы</a:t>
            </a:r>
            <a:endParaRPr lang="ru-RU" sz="4000" b="1" i="1" u="sng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37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00034" y="142852"/>
            <a:ext cx="7858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Точность вычислений 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143116"/>
            <a:ext cx="6000792" cy="444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2143108" y="1142984"/>
            <a:ext cx="4357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latin typeface="Arial" pitchFamily="34" charset="0"/>
                <a:cs typeface="Arial" pitchFamily="34" charset="0"/>
              </a:rPr>
              <a:t>Формат 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 Результат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Прямая со стрелкой 6"/>
          <p:cNvCxnSpPr>
            <a:stCxn id="10" idx="2"/>
          </p:cNvCxnSpPr>
          <p:nvPr/>
        </p:nvCxnSpPr>
        <p:spPr>
          <a:xfrm rot="16200000" flipH="1">
            <a:off x="4239297" y="1810412"/>
            <a:ext cx="1772679" cy="160737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2054" name="TextBox 6"/>
          <p:cNvSpPr txBox="1">
            <a:spLocks noChangeArrowheads="1"/>
          </p:cNvSpPr>
          <p:nvPr/>
        </p:nvSpPr>
        <p:spPr bwMode="auto">
          <a:xfrm>
            <a:off x="1928794" y="0"/>
            <a:ext cx="49087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Решение  уравнений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1714480" y="642918"/>
          <a:ext cx="4986337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4" name="Формула" r:id="rId3" imgW="1676160" imgH="457200" progId="Equation.3">
                  <p:embed/>
                </p:oleObj>
              </mc:Choice>
              <mc:Fallback>
                <p:oleObj name="Формула" r:id="rId3" imgW="167616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642918"/>
                        <a:ext cx="4986337" cy="1339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TextBox 7"/>
          <p:cNvSpPr txBox="1">
            <a:spLocks noChangeArrowheads="1"/>
          </p:cNvSpPr>
          <p:nvPr/>
        </p:nvSpPr>
        <p:spPr bwMode="auto">
          <a:xfrm>
            <a:off x="142844" y="2500306"/>
            <a:ext cx="428628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Строим </a:t>
            </a:r>
            <a:r>
              <a:rPr lang="ru-RU" sz="2800" b="1" dirty="0">
                <a:latin typeface="Arial" pitchFamily="34" charset="0"/>
                <a:cs typeface="Arial" pitchFamily="34" charset="0"/>
              </a:rPr>
              <a:t>график 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функции </a:t>
            </a:r>
          </a:p>
          <a:p>
            <a:pPr marL="514350" indent="-514350">
              <a:buAutoNum type="arabicPeriod"/>
            </a:pPr>
            <a:endParaRPr lang="ru-RU" sz="28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buAutoNum type="arabicPeriod"/>
            </a:pPr>
            <a:endParaRPr lang="ru-RU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определяем количество корней и их начальные приближения </a:t>
            </a:r>
            <a:endParaRPr lang="ru-RU" sz="28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0" y="3571876"/>
          <a:ext cx="421322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5" name="Формула" r:id="rId5" imgW="1473120" imgH="228600" progId="Equation.3">
                  <p:embed/>
                </p:oleObj>
              </mc:Choice>
              <mc:Fallback>
                <p:oleObj name="Формула" r:id="rId5" imgW="147312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71876"/>
                        <a:ext cx="4213225" cy="642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7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6250" y="2035175"/>
            <a:ext cx="4857750" cy="48228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39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42918"/>
            <a:ext cx="8126641" cy="607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143240" y="0"/>
            <a:ext cx="305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u="sng" dirty="0" smtClean="0">
                <a:latin typeface="Arial" pitchFamily="34" charset="0"/>
                <a:cs typeface="Arial" pitchFamily="34" charset="0"/>
              </a:rPr>
              <a:t>Окно </a:t>
            </a:r>
            <a:r>
              <a:rPr lang="en-US" sz="3200" b="1" u="sng" dirty="0" smtClean="0">
                <a:latin typeface="Arial" pitchFamily="34" charset="0"/>
                <a:cs typeface="Arial" pitchFamily="34" charset="0"/>
              </a:rPr>
              <a:t>MathCad</a:t>
            </a:r>
            <a:endParaRPr lang="ru-RU" sz="32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3081" name="TextBox 7"/>
          <p:cNvSpPr txBox="1">
            <a:spLocks noChangeArrowheads="1"/>
          </p:cNvSpPr>
          <p:nvPr/>
        </p:nvSpPr>
        <p:spPr bwMode="auto">
          <a:xfrm>
            <a:off x="142844" y="285728"/>
            <a:ext cx="857256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b="1" dirty="0">
                <a:latin typeface="Arial" pitchFamily="34" charset="0"/>
                <a:cs typeface="Arial" pitchFamily="34" charset="0"/>
              </a:rPr>
              <a:t>2. Задаем начальное приближение для первого корня</a:t>
            </a:r>
          </a:p>
        </p:txBody>
      </p:sp>
      <p:pic>
        <p:nvPicPr>
          <p:cNvPr id="308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500174"/>
            <a:ext cx="4103688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5000628" y="1302367"/>
          <a:ext cx="2000264" cy="786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9" name="Формула" r:id="rId4" imgW="444240" imgH="177480" progId="Equation.3">
                  <p:embed/>
                </p:oleObj>
              </mc:Choice>
              <mc:Fallback>
                <p:oleObj name="Формула" r:id="rId4" imgW="44424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8" y="1302367"/>
                        <a:ext cx="2000264" cy="7867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Овал 11"/>
          <p:cNvSpPr/>
          <p:nvPr/>
        </p:nvSpPr>
        <p:spPr>
          <a:xfrm>
            <a:off x="1785918" y="2714620"/>
            <a:ext cx="571500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084" name="TextBox 12"/>
          <p:cNvSpPr txBox="1">
            <a:spLocks noChangeArrowheads="1"/>
          </p:cNvSpPr>
          <p:nvPr/>
        </p:nvSpPr>
        <p:spPr bwMode="auto">
          <a:xfrm>
            <a:off x="285720" y="4429132"/>
            <a:ext cx="864399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b="1" dirty="0" smtClean="0">
                <a:latin typeface="Arial" pitchFamily="34" charset="0"/>
                <a:cs typeface="Arial" pitchFamily="34" charset="0"/>
              </a:rPr>
              <a:t>3. Вычисляем значение </a:t>
            </a:r>
            <a:r>
              <a:rPr lang="ru-RU" sz="3200" b="1" dirty="0">
                <a:latin typeface="Arial" pitchFamily="34" charset="0"/>
                <a:cs typeface="Arial" pitchFamily="34" charset="0"/>
              </a:rPr>
              <a:t>первого корня с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помощью </a:t>
            </a:r>
            <a:r>
              <a:rPr lang="ru-RU" sz="3200" b="1" dirty="0">
                <a:latin typeface="Arial" pitchFamily="34" charset="0"/>
                <a:cs typeface="Arial" pitchFamily="34" charset="0"/>
              </a:rPr>
              <a:t>функции 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root (y(x), x)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76" name="Object 6"/>
          <p:cNvGraphicFramePr>
            <a:graphicFrameLocks noChangeAspect="1"/>
          </p:cNvGraphicFramePr>
          <p:nvPr/>
        </p:nvGraphicFramePr>
        <p:xfrm>
          <a:off x="1120622" y="5719801"/>
          <a:ext cx="5594518" cy="781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0" name="Формула" r:id="rId6" imgW="1434960" imgH="203040" progId="Equation.3">
                  <p:embed/>
                </p:oleObj>
              </mc:Choice>
              <mc:Fallback>
                <p:oleObj name="Формула" r:id="rId6" imgW="143496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622" y="5719801"/>
                        <a:ext cx="5594518" cy="7810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40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pic>
        <p:nvPicPr>
          <p:cNvPr id="410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428736"/>
            <a:ext cx="4103688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9" name="Object 5"/>
          <p:cNvGraphicFramePr>
            <a:graphicFrameLocks noChangeAspect="1"/>
          </p:cNvGraphicFramePr>
          <p:nvPr/>
        </p:nvGraphicFramePr>
        <p:xfrm>
          <a:off x="4786314" y="1928802"/>
          <a:ext cx="1619254" cy="796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3" name="Формула" r:id="rId4" imgW="355320" imgH="177480" progId="Equation.3">
                  <p:embed/>
                </p:oleObj>
              </mc:Choice>
              <mc:Fallback>
                <p:oleObj name="Формула" r:id="rId4" imgW="35532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1928802"/>
                        <a:ext cx="1619254" cy="7961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Овал 11"/>
          <p:cNvSpPr/>
          <p:nvPr/>
        </p:nvSpPr>
        <p:spPr>
          <a:xfrm>
            <a:off x="2643174" y="2643182"/>
            <a:ext cx="571500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aphicFrame>
        <p:nvGraphicFramePr>
          <p:cNvPr id="4100" name="Object 6"/>
          <p:cNvGraphicFramePr>
            <a:graphicFrameLocks noChangeAspect="1"/>
          </p:cNvGraphicFramePr>
          <p:nvPr/>
        </p:nvGraphicFramePr>
        <p:xfrm>
          <a:off x="2000232" y="5715016"/>
          <a:ext cx="4103700" cy="647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4" name="Формула" r:id="rId6" imgW="1269720" imgH="203040" progId="Equation.3">
                  <p:embed/>
                </p:oleObj>
              </mc:Choice>
              <mc:Fallback>
                <p:oleObj name="Формула" r:id="rId6" imgW="126972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5715016"/>
                        <a:ext cx="4103700" cy="6475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42844" y="285728"/>
            <a:ext cx="857256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4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ru-RU" sz="3200" b="1" dirty="0">
                <a:latin typeface="Arial" pitchFamily="34" charset="0"/>
                <a:cs typeface="Arial" pitchFamily="34" charset="0"/>
              </a:rPr>
              <a:t>Задаем начальное приближение для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второго </a:t>
            </a:r>
            <a:r>
              <a:rPr lang="ru-RU" sz="3200" b="1" dirty="0">
                <a:latin typeface="Arial" pitchFamily="34" charset="0"/>
                <a:cs typeface="Arial" pitchFamily="34" charset="0"/>
              </a:rPr>
              <a:t>корня</a:t>
            </a: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285720" y="4429132"/>
            <a:ext cx="864399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b="1" dirty="0" smtClean="0">
                <a:latin typeface="Arial" pitchFamily="34" charset="0"/>
                <a:cs typeface="Arial" pitchFamily="34" charset="0"/>
              </a:rPr>
              <a:t>5. Вычисляем значение второго </a:t>
            </a:r>
            <a:r>
              <a:rPr lang="ru-RU" sz="3200" b="1" dirty="0">
                <a:latin typeface="Arial" pitchFamily="34" charset="0"/>
                <a:cs typeface="Arial" pitchFamily="34" charset="0"/>
              </a:rPr>
              <a:t>корня с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помощью </a:t>
            </a:r>
            <a:r>
              <a:rPr lang="ru-RU" sz="3200" b="1" dirty="0">
                <a:latin typeface="Arial" pitchFamily="34" charset="0"/>
                <a:cs typeface="Arial" pitchFamily="34" charset="0"/>
              </a:rPr>
              <a:t>функции 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root (y(x), x)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41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42</a:t>
            </a:fld>
            <a:endParaRPr lang="ru-RU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 l="4297" t="18139" r="55274" b="10449"/>
          <a:stretch>
            <a:fillRect/>
          </a:stretch>
        </p:blipFill>
        <p:spPr bwMode="auto">
          <a:xfrm>
            <a:off x="2357422" y="-4882"/>
            <a:ext cx="4857784" cy="6532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59396" name="TextBox 5"/>
          <p:cNvSpPr txBox="1">
            <a:spLocks noChangeArrowheads="1"/>
          </p:cNvSpPr>
          <p:nvPr/>
        </p:nvSpPr>
        <p:spPr bwMode="auto">
          <a:xfrm>
            <a:off x="2571736" y="0"/>
            <a:ext cx="44133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US" sz="3600" b="1" u="sng" dirty="0">
                <a:latin typeface="Arial" pitchFamily="34" charset="0"/>
                <a:cs typeface="Arial" pitchFamily="34" charset="0"/>
              </a:rPr>
              <a:t>polyroots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397" name="TextBox 7"/>
          <p:cNvSpPr txBox="1">
            <a:spLocks noChangeArrowheads="1"/>
          </p:cNvSpPr>
          <p:nvPr/>
        </p:nvSpPr>
        <p:spPr bwMode="auto">
          <a:xfrm>
            <a:off x="0" y="1071546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algn="just"/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Находит </a:t>
            </a:r>
            <a:r>
              <a:rPr lang="ru-RU" sz="3200" b="1" dirty="0">
                <a:latin typeface="Arial" pitchFamily="34" charset="0"/>
                <a:cs typeface="Arial" pitchFamily="34" charset="0"/>
              </a:rPr>
              <a:t>все корни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полинома - уравнения </a:t>
            </a:r>
            <a:r>
              <a:rPr lang="ru-RU" sz="3200" b="1" dirty="0">
                <a:latin typeface="Arial" pitchFamily="34" charset="0"/>
                <a:cs typeface="Arial" pitchFamily="34" charset="0"/>
              </a:rPr>
              <a:t>вида</a:t>
            </a:r>
          </a:p>
        </p:txBody>
      </p:sp>
      <p:pic>
        <p:nvPicPr>
          <p:cNvPr id="59398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214554"/>
            <a:ext cx="7912502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85720" y="2214554"/>
            <a:ext cx="1500198" cy="100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43</a:t>
            </a:fld>
            <a:endParaRPr lang="ru-RU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615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615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2000232" y="0"/>
          <a:ext cx="4939105" cy="785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8" name="Формула" r:id="rId3" imgW="1256755" imgH="203112" progId="Equation.3">
                  <p:embed/>
                </p:oleObj>
              </mc:Choice>
              <mc:Fallback>
                <p:oleObj name="Формула" r:id="rId3" imgW="1256755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0"/>
                        <a:ext cx="4939105" cy="785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6156" name="TextBox 10"/>
          <p:cNvSpPr txBox="1">
            <a:spLocks noChangeArrowheads="1"/>
          </p:cNvSpPr>
          <p:nvPr/>
        </p:nvSpPr>
        <p:spPr bwMode="auto">
          <a:xfrm>
            <a:off x="0" y="1000108"/>
            <a:ext cx="73580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cs typeface="Arial" charset="0"/>
              </a:rPr>
              <a:t>1</a:t>
            </a:r>
            <a:r>
              <a:rPr lang="ru-RU" sz="3200" b="1" dirty="0">
                <a:cs typeface="Arial" charset="0"/>
              </a:rPr>
              <a:t>. </a:t>
            </a:r>
            <a:r>
              <a:rPr lang="ru-RU" sz="3200" b="1" dirty="0" smtClean="0">
                <a:cs typeface="Arial" charset="0"/>
              </a:rPr>
              <a:t> Определяем </a:t>
            </a:r>
            <a:r>
              <a:rPr lang="ru-RU" sz="3200" b="1" dirty="0">
                <a:cs typeface="Arial" charset="0"/>
              </a:rPr>
              <a:t>вектор коэффициентов</a:t>
            </a:r>
          </a:p>
        </p:txBody>
      </p:sp>
      <p:graphicFrame>
        <p:nvGraphicFramePr>
          <p:cNvPr id="6147" name="Object 7"/>
          <p:cNvGraphicFramePr>
            <a:graphicFrameLocks noChangeAspect="1"/>
          </p:cNvGraphicFramePr>
          <p:nvPr/>
        </p:nvGraphicFramePr>
        <p:xfrm>
          <a:off x="6786578" y="714356"/>
          <a:ext cx="1966912" cy="230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9" name="Формула" r:id="rId5" imgW="672840" imgH="914400" progId="Equation.3">
                  <p:embed/>
                </p:oleObj>
              </mc:Choice>
              <mc:Fallback>
                <p:oleObj name="Формула" r:id="rId5" imgW="67284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578" y="714356"/>
                        <a:ext cx="1966912" cy="2306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TextBox 12"/>
          <p:cNvSpPr txBox="1">
            <a:spLocks noChangeArrowheads="1"/>
          </p:cNvSpPr>
          <p:nvPr/>
        </p:nvSpPr>
        <p:spPr bwMode="auto">
          <a:xfrm>
            <a:off x="142844" y="2285992"/>
            <a:ext cx="7143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b="1" dirty="0" smtClean="0">
                <a:cs typeface="Arial" charset="0"/>
              </a:rPr>
              <a:t>2.</a:t>
            </a:r>
            <a:r>
              <a:rPr lang="ru-RU" sz="3200" b="1" i="1" dirty="0">
                <a:cs typeface="Arial" charset="0"/>
              </a:rPr>
              <a:t> </a:t>
            </a:r>
            <a:r>
              <a:rPr lang="ru-RU" sz="3200" b="1" dirty="0" smtClean="0">
                <a:cs typeface="Arial" charset="0"/>
              </a:rPr>
              <a:t>Формируем вектор корней с использованием функции </a:t>
            </a:r>
            <a:r>
              <a:rPr lang="en-US" sz="3200" b="1" dirty="0" smtClean="0">
                <a:cs typeface="Arial" charset="0"/>
              </a:rPr>
              <a:t>polyroots()</a:t>
            </a:r>
            <a:endParaRPr lang="ru-RU" sz="3200" b="1" dirty="0" smtClean="0">
              <a:cs typeface="Arial" charset="0"/>
            </a:endParaRPr>
          </a:p>
        </p:txBody>
      </p:sp>
      <p:graphicFrame>
        <p:nvGraphicFramePr>
          <p:cNvPr id="6148" name="Object 8"/>
          <p:cNvGraphicFramePr>
            <a:graphicFrameLocks noChangeAspect="1"/>
          </p:cNvGraphicFramePr>
          <p:nvPr/>
        </p:nvGraphicFramePr>
        <p:xfrm>
          <a:off x="464315" y="3429000"/>
          <a:ext cx="4321999" cy="78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0" name="Формула" r:id="rId7" imgW="1117440" imgH="203040" progId="Equation.3">
                  <p:embed/>
                </p:oleObj>
              </mc:Choice>
              <mc:Fallback>
                <p:oleObj name="Формула" r:id="rId7" imgW="111744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15" y="3429000"/>
                        <a:ext cx="4321999" cy="785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8" name="TextBox 14"/>
          <p:cNvSpPr txBox="1">
            <a:spLocks noChangeArrowheads="1"/>
          </p:cNvSpPr>
          <p:nvPr/>
        </p:nvSpPr>
        <p:spPr bwMode="auto">
          <a:xfrm>
            <a:off x="0" y="4714884"/>
            <a:ext cx="42148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cs typeface="Arial" charset="0"/>
              </a:rPr>
              <a:t>3</a:t>
            </a:r>
            <a:r>
              <a:rPr lang="ru-RU" sz="3200" b="1" dirty="0" smtClean="0">
                <a:cs typeface="Arial" charset="0"/>
              </a:rPr>
              <a:t>. Получаем результат</a:t>
            </a:r>
          </a:p>
        </p:txBody>
      </p:sp>
      <p:sp>
        <p:nvSpPr>
          <p:cNvPr id="6159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graphicFrame>
        <p:nvGraphicFramePr>
          <p:cNvPr id="6149" name="Object 11"/>
          <p:cNvGraphicFramePr>
            <a:graphicFrameLocks noChangeAspect="1"/>
          </p:cNvGraphicFramePr>
          <p:nvPr/>
        </p:nvGraphicFramePr>
        <p:xfrm>
          <a:off x="4214810" y="4643446"/>
          <a:ext cx="1846282" cy="2059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1" name="Формула" r:id="rId9" imgW="622080" imgH="711000" progId="Equation.3">
                  <p:embed/>
                </p:oleObj>
              </mc:Choice>
              <mc:Fallback>
                <p:oleObj name="Формула" r:id="rId9" imgW="622080" imgH="711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4643446"/>
                        <a:ext cx="1846282" cy="20594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44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7173" name="TextBox 6"/>
          <p:cNvSpPr txBox="1">
            <a:spLocks noChangeArrowheads="1"/>
          </p:cNvSpPr>
          <p:nvPr/>
        </p:nvSpPr>
        <p:spPr bwMode="auto">
          <a:xfrm>
            <a:off x="714348" y="0"/>
            <a:ext cx="67866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3200" b="1" u="sng" dirty="0">
                <a:latin typeface="Arial" pitchFamily="34" charset="0"/>
                <a:cs typeface="Arial" pitchFamily="34" charset="0"/>
              </a:rPr>
              <a:t>Решение систем </a:t>
            </a:r>
            <a:r>
              <a:rPr lang="ru-RU" sz="3200" b="1" u="sng" dirty="0" smtClean="0">
                <a:latin typeface="Arial" pitchFamily="34" charset="0"/>
                <a:cs typeface="Arial" pitchFamily="34" charset="0"/>
              </a:rPr>
              <a:t>уравнений</a:t>
            </a:r>
            <a:endParaRPr lang="ru-RU" sz="32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7176" name="TextBox 9"/>
          <p:cNvSpPr txBox="1">
            <a:spLocks noChangeArrowheads="1"/>
          </p:cNvSpPr>
          <p:nvPr/>
        </p:nvSpPr>
        <p:spPr bwMode="auto">
          <a:xfrm>
            <a:off x="-214346" y="642918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cs typeface="Arial" charset="0"/>
              </a:rPr>
              <a:t>Использование </a:t>
            </a:r>
            <a:r>
              <a:rPr lang="ru-RU" sz="3600" b="1" dirty="0">
                <a:cs typeface="Arial" charset="0"/>
              </a:rPr>
              <a:t>функции </a:t>
            </a:r>
            <a:r>
              <a:rPr lang="en-US" sz="3600" b="1" dirty="0">
                <a:cs typeface="Arial" charset="0"/>
              </a:rPr>
              <a:t> Find()</a:t>
            </a:r>
            <a:endParaRPr lang="ru-RU" sz="3600" b="1" dirty="0"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357298"/>
            <a:ext cx="9144000" cy="53860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Порядок решения</a:t>
            </a:r>
          </a:p>
          <a:p>
            <a:pPr marL="92075" indent="355600" algn="just" fontAlgn="auto">
              <a:spcBef>
                <a:spcPts val="0"/>
              </a:spcBef>
              <a:spcAft>
                <a:spcPts val="1200"/>
              </a:spcAft>
              <a:buFontTx/>
              <a:buAutoNum type="arabicPeriod"/>
              <a:defRPr/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 Задать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начальные приближения для всех неизвестных, входящих в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систему.</a:t>
            </a:r>
            <a:endParaRPr lang="ru-RU" sz="3600" dirty="0">
              <a:latin typeface="Arial" pitchFamily="34" charset="0"/>
              <a:cs typeface="Arial" pitchFamily="34" charset="0"/>
            </a:endParaRPr>
          </a:p>
          <a:p>
            <a:pPr marL="92075" indent="355600" algn="just" fontAlgn="auto">
              <a:spcBef>
                <a:spcPts val="0"/>
              </a:spcBef>
              <a:spcAft>
                <a:spcPts val="1200"/>
              </a:spcAft>
              <a:buFontTx/>
              <a:buAutoNum type="arabicPeriod"/>
              <a:defRPr/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 Напечатать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ключевое слово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Given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  <a:p>
            <a:pPr marL="92075" indent="355600" algn="just" fontAlgn="auto">
              <a:spcBef>
                <a:spcPts val="0"/>
              </a:spcBef>
              <a:spcAft>
                <a:spcPts val="1200"/>
              </a:spcAft>
              <a:buFontTx/>
              <a:buAutoNum type="arabicPeriod"/>
              <a:defRPr/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 Ввести уравнения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в любом порядке ниже ключевого слова 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Given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. Между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левыми и правыми частями уравнений использовать символ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логическое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.</a:t>
            </a:r>
            <a:endParaRPr lang="ru-RU" sz="3600" dirty="0">
              <a:latin typeface="Arial" pitchFamily="34" charset="0"/>
              <a:cs typeface="Arial" pitchFamily="34" charset="0"/>
            </a:endParaRPr>
          </a:p>
          <a:p>
            <a:pPr marL="92075" indent="35560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45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46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21429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355600" algn="just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4. Переменной присвоить выражение, которое включает функцию </a:t>
            </a:r>
            <a:r>
              <a:rPr lang="en-US" sz="3200" u="sng" dirty="0" smtClean="0">
                <a:latin typeface="Arial" pitchFamily="34" charset="0"/>
                <a:cs typeface="Arial" pitchFamily="34" charset="0"/>
              </a:rPr>
              <a:t>Find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 и в скобках имена неизвестных, например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S:=Find(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x,y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92075" indent="355600" algn="just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5. Применить оператор Вычислить (=)  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S=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428860" y="2928934"/>
            <a:ext cx="3579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Логическое =</a:t>
            </a:r>
            <a:endParaRPr lang="ru-RU" sz="3600" b="1" u="sng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 l="71094" t="23633" r="19238" b="68677"/>
          <a:stretch>
            <a:fillRect/>
          </a:stretch>
        </p:blipFill>
        <p:spPr bwMode="auto">
          <a:xfrm>
            <a:off x="4714876" y="3929066"/>
            <a:ext cx="2857520" cy="181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Прямая со стрелкой 9"/>
          <p:cNvCxnSpPr/>
          <p:nvPr/>
        </p:nvCxnSpPr>
        <p:spPr>
          <a:xfrm rot="5400000">
            <a:off x="4500562" y="3929066"/>
            <a:ext cx="1428760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 bwMode="auto">
          <a:xfrm>
            <a:off x="0" y="3786190"/>
            <a:ext cx="456625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indent="457200" algn="just"/>
            <a:r>
              <a:rPr lang="ru-RU" sz="3600" b="1" dirty="0" smtClean="0">
                <a:cs typeface="Arial" charset="0"/>
              </a:rPr>
              <a:t>Нажать </a:t>
            </a:r>
            <a:r>
              <a:rPr lang="en-US" sz="3600" b="1" dirty="0" smtClean="0">
                <a:cs typeface="Arial" charset="0"/>
              </a:rPr>
              <a:t>CTRL + =</a:t>
            </a:r>
          </a:p>
          <a:p>
            <a:pPr indent="457200" algn="ctr"/>
            <a:r>
              <a:rPr lang="ru-RU" sz="3600" b="1" dirty="0" smtClean="0">
                <a:cs typeface="Arial" charset="0"/>
              </a:rPr>
              <a:t>или </a:t>
            </a:r>
          </a:p>
          <a:p>
            <a:pPr indent="457200" algn="just"/>
            <a:r>
              <a:rPr lang="ru-RU" sz="3600" b="1" dirty="0" smtClean="0">
                <a:cs typeface="Arial" charset="0"/>
              </a:rPr>
              <a:t>Панель Логический</a:t>
            </a:r>
            <a:endParaRPr lang="ru-RU" sz="3600" b="1" dirty="0">
              <a:cs typeface="Arial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6144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6144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6144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pic>
        <p:nvPicPr>
          <p:cNvPr id="98305" name="Picture 1"/>
          <p:cNvPicPr>
            <a:picLocks noChangeAspect="1" noChangeArrowheads="1"/>
          </p:cNvPicPr>
          <p:nvPr/>
        </p:nvPicPr>
        <p:blipFill>
          <a:blip r:embed="rId3"/>
          <a:srcRect l="5176" t="20337" r="75488" b="45605"/>
          <a:stretch>
            <a:fillRect/>
          </a:stretch>
        </p:blipFill>
        <p:spPr bwMode="auto">
          <a:xfrm>
            <a:off x="3714744" y="142852"/>
            <a:ext cx="4643470" cy="6543071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</p:spPr>
      </p:pic>
      <p:graphicFrame>
        <p:nvGraphicFramePr>
          <p:cNvPr id="98306" name="Object 3"/>
          <p:cNvGraphicFramePr>
            <a:graphicFrameLocks noChangeAspect="1"/>
          </p:cNvGraphicFramePr>
          <p:nvPr/>
        </p:nvGraphicFramePr>
        <p:xfrm>
          <a:off x="285720" y="2928934"/>
          <a:ext cx="3078544" cy="185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5" name="Формула" r:id="rId4" imgW="888840" imgH="545760" progId="Equation.3">
                  <p:embed/>
                </p:oleObj>
              </mc:Choice>
              <mc:Fallback>
                <p:oleObj name="Формула" r:id="rId4" imgW="888840" imgH="5457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0" y="2928934"/>
                        <a:ext cx="3078544" cy="185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85720" y="642918"/>
            <a:ext cx="3143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/>
              <a:t>Решить систему уравнений</a:t>
            </a:r>
            <a:endParaRPr lang="ru-RU" sz="3600" b="1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47</a:t>
            </a:fld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92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92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922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9226" name="TextBox 9"/>
          <p:cNvSpPr txBox="1">
            <a:spLocks noChangeArrowheads="1"/>
          </p:cNvSpPr>
          <p:nvPr/>
        </p:nvSpPr>
        <p:spPr bwMode="auto">
          <a:xfrm>
            <a:off x="214282" y="928670"/>
            <a:ext cx="8572528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 algn="just"/>
            <a:r>
              <a:rPr lang="ru-RU" sz="3200" b="1" dirty="0">
                <a:cs typeface="Arial" charset="0"/>
              </a:rPr>
              <a:t>Функция </a:t>
            </a:r>
            <a:r>
              <a:rPr lang="en-US" sz="3200" b="1" dirty="0">
                <a:cs typeface="Arial" charset="0"/>
              </a:rPr>
              <a:t>Minerr() </a:t>
            </a:r>
            <a:r>
              <a:rPr lang="ru-RU" sz="3200" b="1" dirty="0">
                <a:cs typeface="Arial" charset="0"/>
              </a:rPr>
              <a:t>использует тот же самый алгоритм, что и функция </a:t>
            </a:r>
            <a:r>
              <a:rPr lang="en-US" sz="3200" b="1" dirty="0">
                <a:cs typeface="Arial" charset="0"/>
              </a:rPr>
              <a:t>Find</a:t>
            </a:r>
            <a:r>
              <a:rPr lang="ru-RU" sz="3200" b="1" dirty="0">
                <a:cs typeface="Arial" charset="0"/>
              </a:rPr>
              <a:t>(). Но, если в результате поиска решения не может быть получено дальнейшее </a:t>
            </a:r>
            <a:r>
              <a:rPr lang="ru-RU" sz="3200" b="1" dirty="0" smtClean="0">
                <a:cs typeface="Arial" charset="0"/>
              </a:rPr>
              <a:t>приближение </a:t>
            </a:r>
            <a:r>
              <a:rPr lang="ru-RU" sz="3200" b="1" dirty="0">
                <a:cs typeface="Arial" charset="0"/>
              </a:rPr>
              <a:t>к решению</a:t>
            </a:r>
            <a:r>
              <a:rPr lang="ru-RU" sz="3200" b="1" dirty="0" smtClean="0">
                <a:cs typeface="Arial" charset="0"/>
              </a:rPr>
              <a:t>,</a:t>
            </a:r>
            <a:r>
              <a:rPr lang="en-US" sz="3200" b="1" dirty="0" smtClean="0">
                <a:cs typeface="Arial" charset="0"/>
              </a:rPr>
              <a:t> </a:t>
            </a:r>
            <a:r>
              <a:rPr lang="ru-RU" sz="3200" b="1" dirty="0" smtClean="0">
                <a:cs typeface="Arial" charset="0"/>
              </a:rPr>
              <a:t>то </a:t>
            </a:r>
            <a:r>
              <a:rPr lang="en-US" sz="3200" b="1" dirty="0" smtClean="0">
                <a:cs typeface="Arial" charset="0"/>
              </a:rPr>
              <a:t> Minerr</a:t>
            </a:r>
            <a:r>
              <a:rPr lang="en-US" sz="3200" b="1" dirty="0">
                <a:cs typeface="Arial" charset="0"/>
              </a:rPr>
              <a:t>() </a:t>
            </a:r>
            <a:r>
              <a:rPr lang="ru-RU" sz="3200" b="1" dirty="0">
                <a:cs typeface="Arial" charset="0"/>
              </a:rPr>
              <a:t>возвращает это </a:t>
            </a:r>
            <a:r>
              <a:rPr lang="ru-RU" sz="3200" b="1" dirty="0" smtClean="0">
                <a:cs typeface="Arial" charset="0"/>
              </a:rPr>
              <a:t>приближение</a:t>
            </a:r>
            <a:r>
              <a:rPr lang="en-US" sz="3200" b="1" dirty="0" smtClean="0">
                <a:cs typeface="Arial" charset="0"/>
              </a:rPr>
              <a:t>,</a:t>
            </a:r>
            <a:r>
              <a:rPr lang="ru-RU" sz="3200" b="1" dirty="0" smtClean="0">
                <a:cs typeface="Arial" charset="0"/>
              </a:rPr>
              <a:t> а </a:t>
            </a:r>
            <a:r>
              <a:rPr lang="en-US" sz="3200" b="1" dirty="0" smtClean="0">
                <a:cs typeface="Arial" charset="0"/>
              </a:rPr>
              <a:t>Find</a:t>
            </a:r>
            <a:r>
              <a:rPr lang="ru-RU" sz="3200" b="1" dirty="0" smtClean="0">
                <a:cs typeface="Arial" charset="0"/>
              </a:rPr>
              <a:t>() не работает. </a:t>
            </a:r>
            <a:endParaRPr lang="ru-RU" sz="3200" b="1" dirty="0">
              <a:cs typeface="Arial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 smtClean="0">
                <a:cs typeface="Arial" charset="0"/>
              </a:rPr>
              <a:t>Использование </a:t>
            </a:r>
            <a:r>
              <a:rPr lang="ru-RU" sz="3600" b="1" u="sng" dirty="0">
                <a:cs typeface="Arial" charset="0"/>
              </a:rPr>
              <a:t>функции </a:t>
            </a:r>
            <a:r>
              <a:rPr lang="en-US" sz="3600" b="1" u="sng" dirty="0">
                <a:cs typeface="Arial" charset="0"/>
              </a:rPr>
              <a:t> </a:t>
            </a:r>
            <a:r>
              <a:rPr lang="en-US" sz="3600" b="1" u="sng" dirty="0" smtClean="0">
                <a:cs typeface="Arial" charset="0"/>
              </a:rPr>
              <a:t>Minerr()</a:t>
            </a:r>
            <a:endParaRPr lang="ru-RU" sz="3600" b="1" u="sng" dirty="0">
              <a:cs typeface="Arial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48</a:t>
            </a:fld>
            <a:endParaRPr 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49</a:t>
            </a:fld>
            <a:endParaRPr lang="ru-RU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 l="6933" t="19238" r="75488" b="44507"/>
          <a:stretch>
            <a:fillRect/>
          </a:stretch>
        </p:blipFill>
        <p:spPr bwMode="auto">
          <a:xfrm>
            <a:off x="2143108" y="714355"/>
            <a:ext cx="3714776" cy="612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 smtClean="0">
                <a:cs typeface="Arial" charset="0"/>
              </a:rPr>
              <a:t>Использование </a:t>
            </a:r>
            <a:r>
              <a:rPr lang="ru-RU" sz="3600" b="1" u="sng" dirty="0">
                <a:cs typeface="Arial" charset="0"/>
              </a:rPr>
              <a:t>функции </a:t>
            </a:r>
            <a:r>
              <a:rPr lang="en-US" sz="3600" b="1" u="sng" dirty="0">
                <a:cs typeface="Arial" charset="0"/>
              </a:rPr>
              <a:t> </a:t>
            </a:r>
            <a:r>
              <a:rPr lang="en-US" sz="3600" b="1" u="sng" dirty="0" smtClean="0">
                <a:cs typeface="Arial" charset="0"/>
              </a:rPr>
              <a:t>Minerr()</a:t>
            </a:r>
            <a:endParaRPr lang="ru-RU" sz="3600" b="1" u="sng" dirty="0">
              <a:cs typeface="Arial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b="35000"/>
          <a:stretch>
            <a:fillRect/>
          </a:stretch>
        </p:blipFill>
        <p:spPr bwMode="auto">
          <a:xfrm>
            <a:off x="214282" y="500042"/>
            <a:ext cx="8825279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50</a:t>
            </a:fld>
            <a:endParaRPr lang="ru-RU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 l="5176" t="57690" r="76367" b="8252"/>
          <a:stretch>
            <a:fillRect/>
          </a:stretch>
        </p:blipFill>
        <p:spPr bwMode="auto">
          <a:xfrm>
            <a:off x="4714876" y="571480"/>
            <a:ext cx="4143404" cy="611645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/>
          <a:srcRect l="6671" t="59001" r="78834" b="19412"/>
          <a:stretch>
            <a:fillRect/>
          </a:stretch>
        </p:blipFill>
        <p:spPr bwMode="auto">
          <a:xfrm>
            <a:off x="285720" y="1000108"/>
            <a:ext cx="3786214" cy="4511234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10246" name="TextBox 6"/>
          <p:cNvSpPr txBox="1">
            <a:spLocks noChangeArrowheads="1"/>
          </p:cNvSpPr>
          <p:nvPr/>
        </p:nvSpPr>
        <p:spPr bwMode="auto">
          <a:xfrm>
            <a:off x="0" y="0"/>
            <a:ext cx="850109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3200" b="1" u="sng" dirty="0">
                <a:cs typeface="Arial" charset="0"/>
              </a:rPr>
              <a:t>Решение систем </a:t>
            </a:r>
            <a:r>
              <a:rPr lang="ru-RU" sz="3200" b="1" u="sng" dirty="0" smtClean="0">
                <a:cs typeface="Arial" charset="0"/>
              </a:rPr>
              <a:t>линейных уравнений</a:t>
            </a:r>
            <a:endParaRPr lang="ru-RU" sz="3200" b="1" u="sng" dirty="0">
              <a:cs typeface="Arial" charset="0"/>
            </a:endParaRPr>
          </a:p>
          <a:p>
            <a:pPr algn="ctr"/>
            <a:r>
              <a:rPr lang="en-US" sz="3200" b="1" u="sng" dirty="0" smtClean="0">
                <a:cs typeface="Arial" charset="0"/>
              </a:rPr>
              <a:t> </a:t>
            </a:r>
            <a:r>
              <a:rPr lang="ru-RU" sz="3200" b="1" u="sng" dirty="0">
                <a:cs typeface="Arial" charset="0"/>
              </a:rPr>
              <a:t>Матричный способ</a:t>
            </a:r>
          </a:p>
        </p:txBody>
      </p:sp>
      <p:sp>
        <p:nvSpPr>
          <p:cNvPr id="1024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102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1024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1025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2214546" y="1571612"/>
          <a:ext cx="4143404" cy="2301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Формула" r:id="rId3" imgW="1282700" imgH="711200" progId="Equation.3">
                  <p:embed/>
                </p:oleObj>
              </mc:Choice>
              <mc:Fallback>
                <p:oleObj name="Формула" r:id="rId3" imgW="12827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46" y="1571612"/>
                        <a:ext cx="4143404" cy="2301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51</a:t>
            </a:fld>
            <a:endParaRPr lang="ru-RU"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52</a:t>
            </a:fld>
            <a:endParaRPr lang="ru-RU" dirty="0"/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85728"/>
            <a:ext cx="28467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428868"/>
            <a:ext cx="1822343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4786322"/>
            <a:ext cx="2568158" cy="81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4572008"/>
            <a:ext cx="1928826" cy="202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 bwMode="auto">
          <a:xfrm>
            <a:off x="3948923" y="714356"/>
            <a:ext cx="519507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indent="457200" algn="just"/>
            <a:r>
              <a:rPr lang="ru-RU" sz="3200" b="1" dirty="0" smtClean="0">
                <a:cs typeface="Arial" charset="0"/>
              </a:rPr>
              <a:t>Матрица коэффициентов</a:t>
            </a:r>
            <a:endParaRPr lang="ru-RU" sz="3200" b="1" dirty="0"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500430" y="2928934"/>
            <a:ext cx="45644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indent="457200" algn="just"/>
            <a:r>
              <a:rPr lang="ru-RU" sz="3200" b="1" dirty="0" smtClean="0">
                <a:cs typeface="Arial" charset="0"/>
              </a:rPr>
              <a:t>Вектор правых частей</a:t>
            </a:r>
            <a:endParaRPr lang="ru-RU" sz="3200" b="1" dirty="0"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572264" y="4857760"/>
            <a:ext cx="224734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indent="457200" algn="just"/>
            <a:r>
              <a:rPr lang="ru-RU" sz="3200" b="1" dirty="0" smtClean="0">
                <a:cs typeface="Arial" charset="0"/>
              </a:rPr>
              <a:t>Решение</a:t>
            </a:r>
            <a:endParaRPr lang="ru-RU" sz="3200" b="1" dirty="0">
              <a:cs typeface="Arial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0" y="0"/>
            <a:ext cx="850109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3200" b="1" u="sng" dirty="0">
                <a:cs typeface="Arial" charset="0"/>
              </a:rPr>
              <a:t>Решение систем </a:t>
            </a:r>
            <a:r>
              <a:rPr lang="ru-RU" sz="3200" b="1" u="sng" dirty="0" smtClean="0">
                <a:cs typeface="Arial" charset="0"/>
              </a:rPr>
              <a:t>линейных уравнений</a:t>
            </a:r>
            <a:endParaRPr lang="ru-RU" sz="3200" b="1" u="sng" dirty="0">
              <a:cs typeface="Arial" charset="0"/>
            </a:endParaRPr>
          </a:p>
          <a:p>
            <a:pPr algn="ctr"/>
            <a:r>
              <a:rPr lang="en-US" sz="3200" b="1" u="sng" dirty="0" smtClean="0">
                <a:cs typeface="Arial" charset="0"/>
              </a:rPr>
              <a:t> </a:t>
            </a:r>
            <a:r>
              <a:rPr lang="ru-RU" sz="3200" b="1" u="sng" dirty="0" smtClean="0">
                <a:cs typeface="Arial" charset="0"/>
              </a:rPr>
              <a:t>с помощью </a:t>
            </a:r>
            <a:r>
              <a:rPr lang="en-US" sz="4800" b="1" u="sng" dirty="0" smtClean="0">
                <a:cs typeface="Arial" charset="0"/>
              </a:rPr>
              <a:t>lsolve</a:t>
            </a:r>
            <a:endParaRPr lang="ru-RU" sz="4800" b="1" u="sng" dirty="0">
              <a:cs typeface="Arial" charset="0"/>
            </a:endParaRP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4429132"/>
            <a:ext cx="3292566" cy="171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214554"/>
            <a:ext cx="28467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6" y="2285992"/>
            <a:ext cx="1822343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500166" y="142852"/>
            <a:ext cx="6188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Символьные вычисления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785" name="Rectangle 1"/>
          <p:cNvSpPr>
            <a:spLocks noChangeArrowheads="1"/>
          </p:cNvSpPr>
          <p:nvPr/>
        </p:nvSpPr>
        <p:spPr bwMode="auto">
          <a:xfrm>
            <a:off x="214282" y="1285860"/>
            <a:ext cx="8643998" cy="384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Символьные вычисления в Mathcad можно осуществлять в двух различных вариантах: </a:t>
            </a:r>
            <a:endParaRPr kumimoji="0" lang="ru-RU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 помощью команд меню</a:t>
            </a: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пункт Символика</a:t>
            </a:r>
            <a:r>
              <a:rPr kumimoji="0" lang="ru-RU" sz="3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; </a:t>
            </a:r>
            <a:endParaRPr kumimoji="0" lang="ru-RU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 помощью оператора символьного вывода </a:t>
            </a:r>
            <a:r>
              <a:rPr kumimoji="0" lang="en-US" sz="3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→</a:t>
            </a:r>
            <a:endParaRPr kumimoji="0" lang="ru-RU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55</a:t>
            </a:fld>
            <a:endParaRPr lang="ru-RU" dirty="0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2"/>
          <a:srcRect l="4575" t="17267" r="83071" b="48417"/>
          <a:stretch>
            <a:fillRect/>
          </a:stretch>
        </p:blipFill>
        <p:spPr bwMode="auto">
          <a:xfrm>
            <a:off x="1857356" y="2428868"/>
            <a:ext cx="192882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 l="15099" t="11548" r="83071" b="86164"/>
          <a:stretch>
            <a:fillRect/>
          </a:stretch>
        </p:blipFill>
        <p:spPr bwMode="auto">
          <a:xfrm>
            <a:off x="428596" y="2428868"/>
            <a:ext cx="92869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Прямоугольник 5"/>
          <p:cNvSpPr/>
          <p:nvPr/>
        </p:nvSpPr>
        <p:spPr>
          <a:xfrm>
            <a:off x="1071538" y="142852"/>
            <a:ext cx="66589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Оператор символьного вывода</a:t>
            </a:r>
            <a:endParaRPr lang="ru-RU" sz="3200" u="sng" dirty="0"/>
          </a:p>
        </p:txBody>
      </p:sp>
      <p:sp>
        <p:nvSpPr>
          <p:cNvPr id="7" name="Овал 6"/>
          <p:cNvSpPr/>
          <p:nvPr/>
        </p:nvSpPr>
        <p:spPr>
          <a:xfrm>
            <a:off x="2000232" y="2643182"/>
            <a:ext cx="64294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928670"/>
            <a:ext cx="857256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Вызывается с помощью панели Символьная или </a:t>
            </a:r>
            <a:r>
              <a:rPr lang="en-US" sz="28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Ctrl + </a:t>
            </a:r>
            <a:r>
              <a:rPr lang="en-US" sz="40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lang="ru-RU" sz="4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123905" name="Rectangle 1"/>
          <p:cNvSpPr>
            <a:spLocks noChangeArrowheads="1"/>
          </p:cNvSpPr>
          <p:nvPr/>
        </p:nvSpPr>
        <p:spPr bwMode="auto">
          <a:xfrm>
            <a:off x="3000364" y="0"/>
            <a:ext cx="229261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3600" b="1" u="sng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Пределы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0" y="571480"/>
            <a:ext cx="9358346" cy="387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3600" dirty="0" smtClean="0"/>
              <a:t>1.</a:t>
            </a:r>
            <a:r>
              <a:rPr lang="en-US" sz="3200" dirty="0" smtClean="0"/>
              <a:t> 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Вызвать оператор нахождения предела с помощью панели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Исчисление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 или нажав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Ctrl+L</a:t>
            </a:r>
            <a:endParaRPr lang="ru-RU" sz="3600" dirty="0" smtClean="0"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1200"/>
              </a:spcBef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2. Заполнить местозаполнители данными</a:t>
            </a:r>
          </a:p>
          <a:p>
            <a:pPr lvl="0">
              <a:spcBef>
                <a:spcPts val="1200"/>
              </a:spcBef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3. Вызвать символьный оператор</a:t>
            </a:r>
          </a:p>
          <a:p>
            <a:pPr lvl="0">
              <a:spcBef>
                <a:spcPts val="1200"/>
              </a:spcBef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4. Нажать 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Enter</a:t>
            </a:r>
            <a:endParaRPr lang="ru-RU" b="1" i="1" dirty="0">
              <a:cs typeface="Arial" charset="0"/>
            </a:endParaRP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/>
          <a:srcRect l="4395" t="21717" r="70215" b="67589"/>
          <a:stretch>
            <a:fillRect/>
          </a:stretch>
        </p:blipFill>
        <p:spPr bwMode="auto">
          <a:xfrm>
            <a:off x="928662" y="4643422"/>
            <a:ext cx="657229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92735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3200" b="1" u="sng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Производные</a:t>
            </a:r>
            <a:r>
              <a:rPr lang="en-US" sz="3200" b="1" u="sng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  <a:r>
              <a:rPr lang="ru-RU" sz="3200" b="1" u="sng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неопределенные интегралы </a:t>
            </a:r>
            <a:r>
              <a:rPr lang="en-US" sz="3200" b="1" u="sng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lang="ru-RU" sz="3200" b="1" u="sng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0" y="785794"/>
            <a:ext cx="8572528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514350" lvl="0" indent="-514350">
              <a:spcBef>
                <a:spcPts val="1200"/>
              </a:spcBef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Вычисляются аналогично пределам.</a:t>
            </a:r>
          </a:p>
          <a:p>
            <a:pPr marL="514350" lvl="0" indent="-514350">
              <a:spcBef>
                <a:spcPts val="1200"/>
              </a:spcBef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Оператор производной - нажать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?</a:t>
            </a:r>
            <a:endParaRPr lang="ru-RU" sz="36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1200"/>
              </a:spcBef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Оператор интеграла - нажать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Ctrl + I</a:t>
            </a:r>
            <a:endParaRPr lang="ru-RU" sz="3600" b="1" i="1" dirty="0">
              <a:cs typeface="Arial" charset="0"/>
            </a:endParaRPr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/>
          <a:srcRect l="12797" t="24370" r="70070" b="63086"/>
          <a:stretch>
            <a:fillRect/>
          </a:stretch>
        </p:blipFill>
        <p:spPr bwMode="auto">
          <a:xfrm>
            <a:off x="1000100" y="3092197"/>
            <a:ext cx="6429420" cy="376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4282" y="214290"/>
            <a:ext cx="82889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4000" b="1" u="sng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Решение уравнений символьно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0" y="1285860"/>
            <a:ext cx="9001156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3600" dirty="0" smtClean="0"/>
              <a:t>1. 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Набрать уравнение, используя символ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логическое =</a:t>
            </a:r>
            <a:endParaRPr lang="ru-RU" sz="3600" dirty="0" smtClean="0">
              <a:latin typeface="Arial" pitchFamily="34" charset="0"/>
              <a:cs typeface="Arial" pitchFamily="34" charset="0"/>
            </a:endParaRPr>
          </a:p>
          <a:p>
            <a:pPr lvl="0">
              <a:spcBef>
                <a:spcPts val="1200"/>
              </a:spcBef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2. Выделить переменную в любом месте уравнения</a:t>
            </a:r>
          </a:p>
          <a:p>
            <a:pPr lvl="0">
              <a:spcBef>
                <a:spcPts val="1200"/>
              </a:spcBef>
            </a:pPr>
            <a:r>
              <a:rPr lang="ru-RU" sz="3600" dirty="0" smtClean="0">
                <a:latin typeface="Arial" pitchFamily="34" charset="0"/>
                <a:cs typeface="Arial" pitchFamily="34" charset="0"/>
              </a:rPr>
              <a:t>3.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Символика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/ 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Переменная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 Решить</a:t>
            </a:r>
          </a:p>
          <a:p>
            <a:pPr indent="457200" algn="just"/>
            <a:endParaRPr lang="ru-RU" sz="3600" b="1" i="1" dirty="0">
              <a:cs typeface="Arial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59</a:t>
            </a:fld>
            <a:endParaRPr lang="ru-RU" dirty="0"/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2"/>
          <a:srcRect l="14843" r="22754" b="61548"/>
          <a:stretch>
            <a:fillRect/>
          </a:stretch>
        </p:blipFill>
        <p:spPr bwMode="auto">
          <a:xfrm>
            <a:off x="142844" y="1500174"/>
            <a:ext cx="8550109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74976" t="31496" r="14669" b="50167"/>
          <a:stretch>
            <a:fillRect/>
          </a:stretch>
        </p:blipFill>
        <p:spPr bwMode="auto">
          <a:xfrm>
            <a:off x="2500298" y="714356"/>
            <a:ext cx="3857652" cy="5465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4572008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Присвоить</a:t>
            </a:r>
            <a:endParaRPr lang="ru-RU" sz="3200" b="1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1571604" y="5143512"/>
            <a:ext cx="1214446" cy="57150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60</a:t>
            </a:fld>
            <a:endParaRPr lang="ru-RU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 l="12207" t="36817" r="55274" b="52197"/>
          <a:stretch>
            <a:fillRect/>
          </a:stretch>
        </p:blipFill>
        <p:spPr bwMode="auto">
          <a:xfrm>
            <a:off x="214282" y="1714488"/>
            <a:ext cx="819393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Овал 3"/>
          <p:cNvSpPr/>
          <p:nvPr/>
        </p:nvSpPr>
        <p:spPr>
          <a:xfrm>
            <a:off x="5429256" y="2571744"/>
            <a:ext cx="714380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rot="10800000">
            <a:off x="4071934" y="2500306"/>
            <a:ext cx="1285884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3500430" y="500042"/>
            <a:ext cx="19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Ctrl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 +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3600" dirty="0"/>
          </a:p>
        </p:txBody>
      </p:sp>
      <p:cxnSp>
        <p:nvCxnSpPr>
          <p:cNvPr id="7" name="Прямая со стрелкой 6"/>
          <p:cNvCxnSpPr>
            <a:stCxn id="6" idx="2"/>
          </p:cNvCxnSpPr>
          <p:nvPr/>
        </p:nvCxnSpPr>
        <p:spPr>
          <a:xfrm rot="5400000">
            <a:off x="3727864" y="1490444"/>
            <a:ext cx="1068181" cy="38003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1"/>
          <p:cNvSpPr txBox="1">
            <a:spLocks noChangeArrowheads="1"/>
          </p:cNvSpPr>
          <p:nvPr/>
        </p:nvSpPr>
        <p:spPr bwMode="auto">
          <a:xfrm>
            <a:off x="1785918" y="0"/>
            <a:ext cx="47616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latin typeface="Arial" pitchFamily="34" charset="0"/>
                <a:cs typeface="Arial" pitchFamily="34" charset="0"/>
              </a:rPr>
              <a:t>Логическая функция </a:t>
            </a:r>
            <a:r>
              <a:rPr lang="en-US" sz="3200" b="1" u="sng" dirty="0" smtClean="0">
                <a:latin typeface="Arial" pitchFamily="34" charset="0"/>
                <a:cs typeface="Arial" pitchFamily="34" charset="0"/>
              </a:rPr>
              <a:t>if</a:t>
            </a:r>
            <a:endParaRPr lang="ru-RU" sz="32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131" name="TextBox 7"/>
          <p:cNvSpPr txBox="1">
            <a:spLocks noChangeArrowheads="1"/>
          </p:cNvSpPr>
          <p:nvPr/>
        </p:nvSpPr>
        <p:spPr bwMode="auto">
          <a:xfrm>
            <a:off x="0" y="571500"/>
            <a:ext cx="9144000" cy="473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indent="457200" algn="just"/>
            <a:endParaRPr lang="ru-RU" dirty="0" smtClean="0">
              <a:latin typeface="Arial" pitchFamily="34" charset="0"/>
              <a:ea typeface="Times New Roman" pitchFamily="18" charset="0"/>
            </a:endParaRPr>
          </a:p>
          <a:p>
            <a:pPr marL="0" lvl="1" algn="just"/>
            <a:r>
              <a:rPr lang="ru-RU" sz="32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Используется для организации разветвлений</a:t>
            </a:r>
          </a:p>
          <a:p>
            <a:pPr marL="0" lvl="1" algn="just"/>
            <a:r>
              <a:rPr lang="ru-RU" sz="32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</a:p>
          <a:p>
            <a:pPr marL="0" lvl="1" algn="just"/>
            <a:r>
              <a:rPr lang="ru-RU" sz="32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Общий вид      </a:t>
            </a:r>
            <a:r>
              <a:rPr lang="en-US" sz="32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if</a:t>
            </a:r>
            <a:r>
              <a:rPr lang="ru-RU" sz="32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 ( </a:t>
            </a:r>
            <a:r>
              <a:rPr lang="en-US" sz="32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s</a:t>
            </a:r>
            <a:r>
              <a:rPr lang="ru-RU" sz="32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,  </a:t>
            </a:r>
            <a:r>
              <a:rPr lang="en-US" sz="32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x</a:t>
            </a:r>
            <a:r>
              <a:rPr lang="ru-RU" sz="32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,  </a:t>
            </a:r>
            <a:r>
              <a:rPr lang="en-US" sz="32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y</a:t>
            </a:r>
            <a:r>
              <a:rPr lang="ru-RU" sz="32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 )</a:t>
            </a:r>
          </a:p>
          <a:p>
            <a:pPr marL="0" lvl="1" algn="just"/>
            <a:endParaRPr lang="ru-RU" sz="32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lvl="1"/>
            <a:r>
              <a:rPr lang="ru-RU" sz="3200" b="1" dirty="0" err="1" smtClean="0">
                <a:latin typeface="Arial" pitchFamily="34" charset="0"/>
                <a:cs typeface="Arial" pitchFamily="34" charset="0"/>
              </a:rPr>
              <a:t>s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- условие, которое может принимать значение “истина”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1) или “ложь” (0), </a:t>
            </a:r>
            <a:endParaRPr lang="en-US" sz="3200" dirty="0" smtClean="0">
              <a:latin typeface="Arial" pitchFamily="34" charset="0"/>
              <a:cs typeface="Arial" pitchFamily="34" charset="0"/>
            </a:endParaRPr>
          </a:p>
          <a:p>
            <a:pPr marL="0" lvl="1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выражение, которое вычисляется, если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s=1</a:t>
            </a:r>
            <a:endParaRPr lang="ru-RU" sz="3200" dirty="0" smtClean="0">
              <a:latin typeface="Arial" pitchFamily="34" charset="0"/>
              <a:cs typeface="Arial" pitchFamily="34" charset="0"/>
            </a:endParaRPr>
          </a:p>
          <a:p>
            <a:pPr marL="0" lvl="1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y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выражение, которое вычисляется, если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s=0</a:t>
            </a:r>
            <a:endParaRPr lang="ru-RU" sz="3200" dirty="0" smtClean="0">
              <a:latin typeface="Arial" pitchFamily="34" charset="0"/>
              <a:cs typeface="Arial" pitchFamily="34" charset="0"/>
            </a:endParaRPr>
          </a:p>
          <a:p>
            <a:pPr marL="0" lvl="1" indent="457200" algn="just"/>
            <a:endParaRPr lang="en-US" sz="28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61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62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500042"/>
            <a:ext cx="85725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57200" algn="just"/>
            <a:r>
              <a:rPr lang="ru-RU" sz="36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Если условие выполняется, то функция принимает значение </a:t>
            </a:r>
            <a:r>
              <a:rPr lang="en-US" sz="36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x</a:t>
            </a:r>
            <a:r>
              <a:rPr lang="ru-RU" sz="36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,  в противном случае – значение</a:t>
            </a:r>
            <a:r>
              <a:rPr lang="ru-RU" sz="36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36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y</a:t>
            </a:r>
            <a:r>
              <a:rPr lang="ru-RU" sz="36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. </a:t>
            </a:r>
            <a:endParaRPr lang="en-US" sz="3600" b="1" dirty="0" smtClean="0">
              <a:latin typeface="Arial" pitchFamily="34" charset="0"/>
              <a:cs typeface="Arial" pitchFamily="34" charset="0"/>
            </a:endParaRPr>
          </a:p>
          <a:p>
            <a:pPr marL="0" lvl="1" indent="457200"/>
            <a:endParaRPr lang="ru-RU" sz="3600" dirty="0" smtClean="0">
              <a:latin typeface="Arial" pitchFamily="34" charset="0"/>
              <a:cs typeface="Arial" pitchFamily="34" charset="0"/>
            </a:endParaRPr>
          </a:p>
          <a:p>
            <a:pPr marL="0" lvl="1" indent="457200"/>
            <a:r>
              <a:rPr lang="ru-RU" sz="3600" dirty="0" smtClean="0">
                <a:latin typeface="Arial" pitchFamily="34" charset="0"/>
                <a:cs typeface="Arial" pitchFamily="34" charset="0"/>
              </a:rPr>
              <a:t>Для записи условия используются логические операторы</a:t>
            </a:r>
          </a:p>
          <a:p>
            <a:pPr marL="0" lvl="1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=, &gt;, &lt;, ≤, ≥, ≠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.</a:t>
            </a:r>
            <a:endParaRPr lang="ru-RU" sz="3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/>
          <a:srcRect l="35937" t="33521" r="54395" b="58789"/>
          <a:stretch>
            <a:fillRect/>
          </a:stretch>
        </p:blipFill>
        <p:spPr bwMode="auto">
          <a:xfrm>
            <a:off x="3571868" y="4643446"/>
            <a:ext cx="2857520" cy="181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63</a:t>
            </a:fld>
            <a:endParaRPr lang="ru-RU" dirty="0"/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/>
          <a:srcRect l="4296" t="42309" r="50000" b="34619"/>
          <a:stretch>
            <a:fillRect/>
          </a:stretch>
        </p:blipFill>
        <p:spPr bwMode="auto">
          <a:xfrm>
            <a:off x="-54492" y="1214422"/>
            <a:ext cx="919849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214678" y="214290"/>
            <a:ext cx="17620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latin typeface="Arial" pitchFamily="34" charset="0"/>
                <a:cs typeface="Arial" pitchFamily="34" charset="0"/>
              </a:rPr>
              <a:t>Пример</a:t>
            </a:r>
            <a:endParaRPr lang="ru-RU" sz="3200" b="1" u="sng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Box 3"/>
          <p:cNvSpPr txBox="1">
            <a:spLocks noChangeArrowheads="1"/>
          </p:cNvSpPr>
          <p:nvPr/>
        </p:nvSpPr>
        <p:spPr bwMode="auto">
          <a:xfrm>
            <a:off x="357158" y="1142984"/>
            <a:ext cx="81439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indent="457200" algn="just"/>
            <a:r>
              <a:rPr lang="ru-RU" sz="3600" dirty="0">
                <a:latin typeface="Arial" pitchFamily="34" charset="0"/>
                <a:cs typeface="Arial" pitchFamily="34" charset="0"/>
              </a:rPr>
              <a:t>В пакете Mathcad для обозначения логической операции “</a:t>
            </a:r>
            <a:r>
              <a:rPr lang="ru-RU" sz="3600" b="1" dirty="0">
                <a:latin typeface="Arial" pitchFamily="34" charset="0"/>
                <a:cs typeface="Arial" pitchFamily="34" charset="0"/>
              </a:rPr>
              <a:t>И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” служит символ “</a:t>
            </a:r>
            <a:r>
              <a:rPr lang="ru-RU" sz="3600" b="1" dirty="0">
                <a:latin typeface="Arial" pitchFamily="34" charset="0"/>
                <a:cs typeface="Arial" pitchFamily="34" charset="0"/>
              </a:rPr>
              <a:t>*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” (умножение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),</a:t>
            </a:r>
          </a:p>
          <a:p>
            <a:pPr marL="0" lvl="1" indent="457200" algn="just"/>
            <a:r>
              <a:rPr lang="ru-RU" sz="3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а для обозначения логической операции “</a:t>
            </a:r>
            <a:r>
              <a:rPr lang="ru-RU" sz="3600" b="1" dirty="0">
                <a:latin typeface="Arial" pitchFamily="34" charset="0"/>
                <a:cs typeface="Arial" pitchFamily="34" charset="0"/>
              </a:rPr>
              <a:t>ИЛИ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” служит символ “+” (сложение).</a:t>
            </a:r>
          </a:p>
        </p:txBody>
      </p:sp>
      <p:sp>
        <p:nvSpPr>
          <p:cNvPr id="10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103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dirty="0">
              <a:latin typeface="Calibri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64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65</a:t>
            </a:fld>
            <a:endParaRPr lang="ru-RU" dirty="0"/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214678" y="214290"/>
            <a:ext cx="17620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latin typeface="Arial" pitchFamily="34" charset="0"/>
                <a:cs typeface="Arial" pitchFamily="34" charset="0"/>
              </a:rPr>
              <a:t>Пример</a:t>
            </a:r>
            <a:endParaRPr lang="ru-RU" sz="32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 l="4297" t="35718" r="60547" b="35717"/>
          <a:stretch>
            <a:fillRect/>
          </a:stretch>
        </p:blipFill>
        <p:spPr bwMode="auto">
          <a:xfrm>
            <a:off x="0" y="1142984"/>
            <a:ext cx="8402208" cy="546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66</a:t>
            </a:fld>
            <a:endParaRPr lang="ru-RU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/>
          <a:srcRect l="6054" t="34619" r="58789" b="36816"/>
          <a:stretch>
            <a:fillRect/>
          </a:stretch>
        </p:blipFill>
        <p:spPr bwMode="auto">
          <a:xfrm>
            <a:off x="571472" y="857232"/>
            <a:ext cx="8072494" cy="524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214678" y="214290"/>
            <a:ext cx="17620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latin typeface="Arial" pitchFamily="34" charset="0"/>
                <a:cs typeface="Arial" pitchFamily="34" charset="0"/>
              </a:rPr>
              <a:t>Пример</a:t>
            </a:r>
            <a:endParaRPr lang="ru-RU" sz="3200" b="1" u="sng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67</a:t>
            </a:fld>
            <a:endParaRPr lang="ru-RU" dirty="0"/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142976" y="214290"/>
            <a:ext cx="650085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indent="457200" algn="just"/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Определить значение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y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 l="8032" t="63458" r="55347" b="24182"/>
          <a:stretch>
            <a:fillRect/>
          </a:stretch>
        </p:blipFill>
        <p:spPr bwMode="auto">
          <a:xfrm>
            <a:off x="142844" y="1643050"/>
            <a:ext cx="8731311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68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981068"/>
            <a:ext cx="8418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/>
              <a:t>Программирование в </a:t>
            </a:r>
            <a:r>
              <a:rPr lang="en-US" sz="4800" b="1" dirty="0"/>
              <a:t>Mathcad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8622305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69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476672"/>
            <a:ext cx="83529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/>
              <a:t>Mathcad</a:t>
            </a:r>
            <a:r>
              <a:rPr lang="ru-RU" sz="2800" dirty="0"/>
              <a:t> содержит встроенную среду программирования, что значительно расширяет возможности вычислительного пакета. Операторы программирования находятся в меню Математика –&gt; Операторы и символы –&gt; Программирование: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5" t="20216" r="26804" b="55295"/>
          <a:stretch/>
        </p:blipFill>
        <p:spPr bwMode="auto">
          <a:xfrm>
            <a:off x="971600" y="2924944"/>
            <a:ext cx="7763940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826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/>
          <a:srcRect l="42090" t="24731" r="45605" b="63184"/>
          <a:stretch>
            <a:fillRect/>
          </a:stretch>
        </p:blipFill>
        <p:spPr bwMode="auto">
          <a:xfrm>
            <a:off x="5929290" y="142852"/>
            <a:ext cx="3214710" cy="2525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 l="32422" t="37915" r="50879" b="47803"/>
          <a:stretch>
            <a:fillRect/>
          </a:stretch>
        </p:blipFill>
        <p:spPr bwMode="auto">
          <a:xfrm>
            <a:off x="10958" y="2545425"/>
            <a:ext cx="4632480" cy="316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 l="41211" t="25830" r="34180" b="63184"/>
          <a:stretch>
            <a:fillRect/>
          </a:stretch>
        </p:blipFill>
        <p:spPr bwMode="auto">
          <a:xfrm>
            <a:off x="-1" y="500042"/>
            <a:ext cx="580076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/>
          <a:srcRect l="7812" t="59888" r="79883" b="28027"/>
          <a:stretch>
            <a:fillRect/>
          </a:stretch>
        </p:blipFill>
        <p:spPr bwMode="auto">
          <a:xfrm>
            <a:off x="5325314" y="3286124"/>
            <a:ext cx="3818686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70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1317588"/>
            <a:ext cx="87849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«</a:t>
            </a:r>
            <a:r>
              <a:rPr lang="ru-RU" sz="3200" b="1" dirty="0"/>
              <a:t>Программирование» </a:t>
            </a:r>
            <a:r>
              <a:rPr lang="ru-RU" sz="3200" dirty="0"/>
              <a:t>– для создания программной структуры.</a:t>
            </a:r>
          </a:p>
          <a:p>
            <a:r>
              <a:rPr lang="ru-RU" sz="3200" b="1" dirty="0"/>
              <a:t>«Локальное назначение» </a:t>
            </a:r>
            <a:r>
              <a:rPr lang="ru-RU" sz="3200" dirty="0"/>
              <a:t>– знак «равно» для программ.</a:t>
            </a:r>
          </a:p>
          <a:p>
            <a:r>
              <a:rPr lang="ru-RU" sz="3200" b="1" dirty="0"/>
              <a:t>«Оператор </a:t>
            </a:r>
            <a:r>
              <a:rPr lang="ru-RU" sz="3200" b="1" dirty="0" err="1"/>
              <a:t>if</a:t>
            </a:r>
            <a:r>
              <a:rPr lang="ru-RU" sz="3200" b="1" dirty="0"/>
              <a:t>»</a:t>
            </a:r>
            <a:r>
              <a:rPr lang="ru-RU" sz="3200" dirty="0"/>
              <a:t>– оператор условия.</a:t>
            </a:r>
          </a:p>
          <a:p>
            <a:r>
              <a:rPr lang="ru-RU" sz="3200" b="1" dirty="0"/>
              <a:t>«Оператор </a:t>
            </a:r>
            <a:r>
              <a:rPr lang="ru-RU" sz="3200" b="1" dirty="0" err="1"/>
              <a:t>else</a:t>
            </a:r>
            <a:r>
              <a:rPr lang="ru-RU" sz="3200" b="1" dirty="0"/>
              <a:t>»– </a:t>
            </a:r>
            <a:r>
              <a:rPr lang="ru-RU" sz="3200" dirty="0"/>
              <a:t>альтернативный выбор.</a:t>
            </a:r>
          </a:p>
          <a:p>
            <a:r>
              <a:rPr lang="ru-RU" sz="3200" b="1" dirty="0"/>
              <a:t>«Оператор </a:t>
            </a:r>
            <a:r>
              <a:rPr lang="ru-RU" sz="3200" b="1" dirty="0" err="1"/>
              <a:t>return</a:t>
            </a:r>
            <a:r>
              <a:rPr lang="ru-RU" sz="3200" b="1" dirty="0"/>
              <a:t>»</a:t>
            </a:r>
            <a:r>
              <a:rPr lang="ru-RU" sz="3200" dirty="0"/>
              <a:t> – выход из программы.</a:t>
            </a:r>
          </a:p>
          <a:p>
            <a:r>
              <a:rPr lang="ru-RU" sz="3200" b="1" dirty="0"/>
              <a:t>«</a:t>
            </a:r>
            <a:r>
              <a:rPr lang="ru-RU" sz="3200" b="1" dirty="0" err="1"/>
              <a:t>Try</a:t>
            </a:r>
            <a:r>
              <a:rPr lang="ru-RU" sz="3200" b="1" dirty="0"/>
              <a:t> / </a:t>
            </a:r>
            <a:r>
              <a:rPr lang="ru-RU" sz="3200" b="1" dirty="0" err="1"/>
              <a:t>On</a:t>
            </a:r>
            <a:r>
              <a:rPr lang="ru-RU" sz="3200" b="1" dirty="0"/>
              <a:t> </a:t>
            </a:r>
            <a:r>
              <a:rPr lang="ru-RU" sz="3200" b="1" dirty="0" err="1"/>
              <a:t>Error</a:t>
            </a:r>
            <a:r>
              <a:rPr lang="ru-RU" sz="3200" b="1" dirty="0"/>
              <a:t>» </a:t>
            </a:r>
            <a:r>
              <a:rPr lang="ru-RU" sz="3200" dirty="0"/>
              <a:t>– применяется, если при выполнении программы может возникнуть ошибка.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851920" y="188640"/>
            <a:ext cx="24456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/>
              <a:t>Команды:</a:t>
            </a:r>
          </a:p>
        </p:txBody>
      </p:sp>
    </p:spTree>
    <p:extLst>
      <p:ext uri="{BB962C8B-B14F-4D97-AF65-F5344CB8AC3E}">
        <p14:creationId xmlns:p14="http://schemas.microsoft.com/office/powerpoint/2010/main" val="1586826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71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88640"/>
            <a:ext cx="87129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Эти команды можно сочетать с операторами, переменными и функциями </a:t>
            </a:r>
            <a:r>
              <a:rPr lang="ru-RU" sz="3200" dirty="0" err="1"/>
              <a:t>Mathcad</a:t>
            </a:r>
            <a:r>
              <a:rPr lang="ru-RU" sz="3200" dirty="0"/>
              <a:t>. Например, Вы можете использовать структуру функции для ввода входных значений: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3" t="43637" r="25379" b="43025"/>
          <a:stretch/>
        </p:blipFill>
        <p:spPr bwMode="auto">
          <a:xfrm>
            <a:off x="323528" y="2882776"/>
            <a:ext cx="8731222" cy="184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826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72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260648"/>
            <a:ext cx="84249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«Программирование» и «Локальное определение»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6279" y="1556792"/>
            <a:ext cx="85689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Создадим программу, которая вычисляет разницу между двумя переменными a и b.</a:t>
            </a:r>
          </a:p>
          <a:p>
            <a:r>
              <a:rPr lang="ru-RU" sz="2400" dirty="0" smtClean="0"/>
              <a:t>На </a:t>
            </a:r>
            <a:r>
              <a:rPr lang="ru-RU" sz="2400" dirty="0"/>
              <a:t>рисунке </a:t>
            </a:r>
            <a:r>
              <a:rPr lang="ru-RU" sz="2400" dirty="0" smtClean="0"/>
              <a:t>представлена </a:t>
            </a:r>
            <a:r>
              <a:rPr lang="ru-RU" sz="2400" dirty="0"/>
              <a:t>структурная диаграмма программы:</a:t>
            </a:r>
          </a:p>
          <a:p>
            <a:endParaRPr lang="ru-RU" sz="2400" dirty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/>
          </a:p>
          <a:p>
            <a:endParaRPr lang="ru-RU" sz="2400" dirty="0"/>
          </a:p>
          <a:p>
            <a:pPr algn="just"/>
            <a:r>
              <a:rPr lang="ru-RU" sz="2400" dirty="0"/>
              <a:t>Здесь всего три элемента: </a:t>
            </a:r>
            <a:r>
              <a:rPr lang="ru-RU" sz="2400" b="1" dirty="0"/>
              <a:t>вход, действие и выход</a:t>
            </a:r>
            <a:r>
              <a:rPr lang="ru-RU" sz="2400" dirty="0"/>
              <a:t>. Вместо структурной диаграммы можно использовать другие способы, помогающие созданию программы, например, блок-схемы или псевдокод.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19503" r="37371" b="61810"/>
          <a:stretch/>
        </p:blipFill>
        <p:spPr bwMode="auto">
          <a:xfrm>
            <a:off x="2773493" y="2780928"/>
            <a:ext cx="3263900" cy="182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8262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73</a:t>
            </a:fld>
            <a:endParaRPr lang="ru-RU" dirty="0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3" r="30320" b="35744"/>
          <a:stretch/>
        </p:blipFill>
        <p:spPr bwMode="auto">
          <a:xfrm>
            <a:off x="179512" y="476672"/>
            <a:ext cx="8712968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8262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74</a:t>
            </a:fld>
            <a:endParaRPr lang="ru-RU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2" r="16705" b="25143"/>
          <a:stretch/>
        </p:blipFill>
        <p:spPr bwMode="auto">
          <a:xfrm>
            <a:off x="-122330" y="404664"/>
            <a:ext cx="9287910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8262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75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99592" y="620688"/>
            <a:ext cx="734481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rgbClr val="FF0000"/>
                </a:solidFill>
              </a:rPr>
              <a:t>Важно! </a:t>
            </a:r>
            <a:r>
              <a:rPr lang="ru-RU" sz="4400" b="1" dirty="0">
                <a:solidFill>
                  <a:schemeClr val="tx2">
                    <a:lumMod val="75000"/>
                  </a:schemeClr>
                </a:solidFill>
              </a:rPr>
              <a:t>Операторы программирования </a:t>
            </a:r>
            <a:r>
              <a:rPr lang="ru-RU" sz="4400" b="1" dirty="0" err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ru-RU" sz="44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u-RU" sz="4400" b="1" dirty="0" err="1">
                <a:solidFill>
                  <a:schemeClr val="tx2">
                    <a:lumMod val="75000"/>
                  </a:schemeClr>
                </a:solidFill>
              </a:rPr>
              <a:t>else</a:t>
            </a:r>
            <a:r>
              <a:rPr lang="ru-RU" sz="44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u-RU" sz="4400" b="1" dirty="0" err="1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ru-RU" sz="44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u-RU" sz="4400" b="1" dirty="0" err="1">
                <a:solidFill>
                  <a:schemeClr val="tx2">
                    <a:lumMod val="75000"/>
                  </a:schemeClr>
                </a:solidFill>
              </a:rPr>
              <a:t>while</a:t>
            </a:r>
            <a:r>
              <a:rPr lang="ru-RU" sz="4400" b="1" dirty="0">
                <a:solidFill>
                  <a:schemeClr val="tx2">
                    <a:lumMod val="75000"/>
                  </a:schemeClr>
                </a:solidFill>
              </a:rPr>
              <a:t> и т.д. следует вставлять из меню программирования. </a:t>
            </a:r>
            <a:endParaRPr lang="ru-RU" sz="4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ru-RU" sz="4400" b="1" dirty="0" smtClean="0">
                <a:solidFill>
                  <a:schemeClr val="tx2">
                    <a:lumMod val="75000"/>
                  </a:schemeClr>
                </a:solidFill>
              </a:rPr>
              <a:t>Ввод </a:t>
            </a:r>
            <a:r>
              <a:rPr lang="ru-RU" sz="4400" b="1" dirty="0">
                <a:solidFill>
                  <a:schemeClr val="tx2">
                    <a:lumMod val="75000"/>
                  </a:schemeClr>
                </a:solidFill>
              </a:rPr>
              <a:t>этих команд с клавиатуры не приведет к желаемому результату.</a:t>
            </a:r>
          </a:p>
        </p:txBody>
      </p:sp>
    </p:spTree>
    <p:extLst>
      <p:ext uri="{BB962C8B-B14F-4D97-AF65-F5344CB8AC3E}">
        <p14:creationId xmlns:p14="http://schemas.microsoft.com/office/powerpoint/2010/main" val="1586826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76</a:t>
            </a:fld>
            <a:endParaRPr lang="ru-RU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14192" r="31355" b="62892"/>
          <a:stretch/>
        </p:blipFill>
        <p:spPr bwMode="auto">
          <a:xfrm>
            <a:off x="253999" y="548680"/>
            <a:ext cx="8888897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8810" y="2969488"/>
            <a:ext cx="87836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tx2">
                    <a:lumMod val="75000"/>
                  </a:schemeClr>
                </a:solidFill>
              </a:rPr>
              <a:t>Всегда тестируйте программы, потому что при некоторых значениях могут получиться бессмысленные результаты. </a:t>
            </a:r>
            <a:endParaRPr lang="ru-RU" sz="36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3600" b="1" dirty="0" smtClean="0">
                <a:solidFill>
                  <a:schemeClr val="tx2">
                    <a:lumMod val="75000"/>
                  </a:schemeClr>
                </a:solidFill>
              </a:rPr>
              <a:t>В </a:t>
            </a:r>
            <a:r>
              <a:rPr lang="ru-RU" sz="3600" b="1" dirty="0">
                <a:solidFill>
                  <a:schemeClr val="tx2">
                    <a:lumMod val="75000"/>
                  </a:schemeClr>
                </a:solidFill>
              </a:rPr>
              <a:t>некоторых случаях это могут быть отрицательные числа, ноль или бесконечность.</a:t>
            </a:r>
          </a:p>
        </p:txBody>
      </p:sp>
    </p:spTree>
    <p:extLst>
      <p:ext uri="{BB962C8B-B14F-4D97-AF65-F5344CB8AC3E}">
        <p14:creationId xmlns:p14="http://schemas.microsoft.com/office/powerpoint/2010/main" val="1586826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77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88640"/>
            <a:ext cx="87849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/>
              <a:t>У операторов программирования есть свои горячие </a:t>
            </a:r>
            <a:r>
              <a:rPr lang="ru-RU" sz="4000" b="1" dirty="0" smtClean="0"/>
              <a:t>клавиши</a:t>
            </a:r>
          </a:p>
          <a:p>
            <a:endParaRPr lang="ru-RU" sz="4000" b="1" dirty="0"/>
          </a:p>
          <a:p>
            <a:r>
              <a:rPr lang="ru-RU" sz="4000" b="1" dirty="0"/>
              <a:t>«Программирование» – правая квадратная скобка ]</a:t>
            </a:r>
          </a:p>
          <a:p>
            <a:r>
              <a:rPr lang="ru-RU" sz="4000" b="1" dirty="0"/>
              <a:t>«Локальное назначение» – левая фигурная скобка {</a:t>
            </a:r>
          </a:p>
          <a:p>
            <a:r>
              <a:rPr lang="ru-RU" sz="4000" b="1" dirty="0"/>
              <a:t>«</a:t>
            </a:r>
            <a:r>
              <a:rPr lang="ru-RU" sz="4000" b="1" dirty="0" err="1"/>
              <a:t>return</a:t>
            </a:r>
            <a:r>
              <a:rPr lang="ru-RU" sz="4000" b="1" dirty="0"/>
              <a:t>»– [</a:t>
            </a:r>
            <a:r>
              <a:rPr lang="ru-RU" sz="4000" b="1" dirty="0" err="1"/>
              <a:t>Ctrl</a:t>
            </a:r>
            <a:r>
              <a:rPr lang="ru-RU" sz="4000" b="1" dirty="0"/>
              <a:t>+\]</a:t>
            </a:r>
          </a:p>
        </p:txBody>
      </p:sp>
    </p:spTree>
    <p:extLst>
      <p:ext uri="{BB962C8B-B14F-4D97-AF65-F5344CB8AC3E}">
        <p14:creationId xmlns:p14="http://schemas.microsoft.com/office/powerpoint/2010/main" val="1586826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78</a:t>
            </a:fld>
            <a:endParaRPr lang="ru-RU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" t="14584" r="14967" b="34765"/>
          <a:stretch/>
        </p:blipFill>
        <p:spPr bwMode="auto">
          <a:xfrm>
            <a:off x="0" y="404664"/>
            <a:ext cx="914400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421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79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88640"/>
            <a:ext cx="8892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Вычислим </a:t>
            </a:r>
            <a:r>
              <a:rPr lang="ru-RU" sz="3200" dirty="0"/>
              <a:t>площадь поверхности цилиндра диаметром D и высотой H. Структурная диаграмма этой программы: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21272"/>
            <a:ext cx="3384376" cy="306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906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500166" y="142852"/>
            <a:ext cx="63739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Приемы работы с </a:t>
            </a:r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MathCad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2911" y="1428736"/>
            <a:ext cx="778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ru-RU" dirty="0" smtClean="0"/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643570" y="25003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/>
          <a:srcRect l="4499" t="29401" r="64788" b="57923"/>
          <a:stretch>
            <a:fillRect/>
          </a:stretch>
        </p:blipFill>
        <p:spPr bwMode="auto">
          <a:xfrm>
            <a:off x="2428860" y="5524491"/>
            <a:ext cx="4500594" cy="1333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/>
          <a:srcRect l="3362" t="42490" r="71613" b="42353"/>
          <a:stretch>
            <a:fillRect/>
          </a:stretch>
        </p:blipFill>
        <p:spPr bwMode="auto">
          <a:xfrm>
            <a:off x="2000232" y="3429000"/>
            <a:ext cx="4643470" cy="201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/>
          <a:srcRect l="7912" t="34155" r="76163" b="51584"/>
          <a:stretch>
            <a:fillRect/>
          </a:stretch>
        </p:blipFill>
        <p:spPr bwMode="auto">
          <a:xfrm>
            <a:off x="3071802" y="1357298"/>
            <a:ext cx="2778144" cy="17859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80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332656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Программа и некоторые выходные результаты показаны ниже. Возможно, нужно запретить отрицательные входные значения…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605036"/>
            <a:ext cx="8614849" cy="283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42930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Заметьте, что переменные внутри программы являются локальными. </a:t>
            </a:r>
            <a:endParaRPr lang="ru-RU" dirty="0" smtClean="0"/>
          </a:p>
          <a:p>
            <a:r>
              <a:rPr lang="ru-RU" dirty="0" smtClean="0"/>
              <a:t>Локальная </a:t>
            </a:r>
            <a:r>
              <a:rPr lang="ru-RU" dirty="0"/>
              <a:t>переменная не определяется вне программы</a:t>
            </a: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11199"/>
            <a:ext cx="2910790" cy="127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2098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81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16632"/>
            <a:ext cx="89644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/>
              <a:t>Входным значениям можно дать числа с единицами измерения:</a:t>
            </a: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75966"/>
            <a:ext cx="5535524" cy="92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3466" y="2348880"/>
            <a:ext cx="88610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Однако если задать единицу измерения только одной переменной, </a:t>
            </a:r>
            <a:r>
              <a:rPr lang="ru-RU" sz="2400" dirty="0" err="1"/>
              <a:t>Mathcad</a:t>
            </a:r>
            <a:r>
              <a:rPr lang="ru-RU" sz="2400" dirty="0"/>
              <a:t> скажет, что единицы не совместимы:</a:t>
            </a:r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88" y="3284984"/>
            <a:ext cx="4608512" cy="1941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23528" y="5661248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Поэтому единицы измерения следует использовать единообразно.</a:t>
            </a:r>
          </a:p>
        </p:txBody>
      </p:sp>
    </p:spTree>
    <p:extLst>
      <p:ext uri="{BB962C8B-B14F-4D97-AF65-F5344CB8AC3E}">
        <p14:creationId xmlns:p14="http://schemas.microsoft.com/office/powerpoint/2010/main" val="35352098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82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18864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 smtClean="0"/>
              <a:t>Операторы </a:t>
            </a:r>
            <a:r>
              <a:rPr lang="en-US" sz="3600" b="1" dirty="0" smtClean="0"/>
              <a:t>if </a:t>
            </a:r>
            <a:r>
              <a:rPr lang="ru-RU" sz="3600" b="1" dirty="0" smtClean="0"/>
              <a:t>и </a:t>
            </a:r>
            <a:r>
              <a:rPr lang="en-US" sz="3600" b="1" dirty="0" smtClean="0"/>
              <a:t>else</a:t>
            </a:r>
            <a:endParaRPr lang="ru-RU" sz="3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69840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Необходимо создать программу функции, которая принимает следующие значения: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5639785" cy="1946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2098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83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18864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 smtClean="0"/>
              <a:t>Операторы </a:t>
            </a:r>
            <a:r>
              <a:rPr lang="en-US" sz="3600" b="1" dirty="0" smtClean="0"/>
              <a:t>if </a:t>
            </a:r>
            <a:r>
              <a:rPr lang="ru-RU" sz="3600" b="1" dirty="0" smtClean="0"/>
              <a:t>и </a:t>
            </a:r>
            <a:r>
              <a:rPr lang="en-US" sz="3600" b="1" dirty="0" smtClean="0"/>
              <a:t>else</a:t>
            </a:r>
            <a:endParaRPr lang="ru-RU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1124744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Структурная диаграмма программы представлена ниже. Треугольник означает выбор между двумя или более альтернативными вариантами. Напишем программу, используя операторы </a:t>
            </a:r>
            <a:r>
              <a:rPr lang="ru-RU" sz="2400" dirty="0" err="1"/>
              <a:t>if</a:t>
            </a:r>
            <a:r>
              <a:rPr lang="ru-RU" sz="2400" dirty="0"/>
              <a:t> и </a:t>
            </a:r>
            <a:r>
              <a:rPr lang="ru-RU" sz="2400" dirty="0" err="1"/>
              <a:t>else</a:t>
            </a:r>
            <a:r>
              <a:rPr lang="ru-RU" sz="2400" dirty="0"/>
              <a:t>.</a:t>
            </a:r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24490"/>
            <a:ext cx="4392488" cy="372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55652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84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332656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Введите имя функции и </a:t>
            </a:r>
            <a:r>
              <a:rPr lang="ru-RU" sz="2400" dirty="0" err="1"/>
              <a:t>местозаполнитель</a:t>
            </a:r>
            <a:r>
              <a:rPr lang="ru-RU" sz="2400" dirty="0"/>
              <a:t> для первой строки: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052736"/>
            <a:ext cx="3024336" cy="13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9512" y="2450538"/>
            <a:ext cx="8640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Нажмите </a:t>
            </a:r>
            <a:r>
              <a:rPr lang="ru-RU" sz="2800" dirty="0" err="1"/>
              <a:t>if</a:t>
            </a:r>
            <a:r>
              <a:rPr lang="ru-RU" sz="2800" dirty="0"/>
              <a:t> в меню программирования или с помощью горячей клавиши }. Появится вторая строка, которая относится к оператору </a:t>
            </a:r>
            <a:r>
              <a:rPr lang="ru-RU" sz="2800" dirty="0" err="1"/>
              <a:t>if</a:t>
            </a:r>
            <a:r>
              <a:rPr lang="ru-RU" sz="2800" dirty="0"/>
              <a:t>:</a:t>
            </a: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77072"/>
            <a:ext cx="3744416" cy="2384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2098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85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1956" y="116632"/>
            <a:ext cx="91320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Введите критерий выбора и желаемое значение функции. </a:t>
            </a:r>
            <a:endParaRPr lang="ru-RU" sz="2400" dirty="0" smtClean="0"/>
          </a:p>
          <a:p>
            <a:r>
              <a:rPr lang="ru-RU" sz="3600" u="sng" dirty="0" smtClean="0">
                <a:solidFill>
                  <a:srgbClr val="C00000"/>
                </a:solidFill>
              </a:rPr>
              <a:t>Обратите </a:t>
            </a:r>
            <a:r>
              <a:rPr lang="ru-RU" sz="3600" u="sng" dirty="0">
                <a:solidFill>
                  <a:srgbClr val="C00000"/>
                </a:solidFill>
              </a:rPr>
              <a:t>внимание на серые линии справа: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57571"/>
            <a:ext cx="4248472" cy="197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13482" y="3136026"/>
            <a:ext cx="8928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Нажмите на внутреннюю серую линию (станет мигающей синей), затем вставьте оператор </a:t>
            </a:r>
            <a:r>
              <a:rPr lang="ru-RU" sz="2400" dirty="0" err="1"/>
              <a:t>else</a:t>
            </a:r>
            <a:r>
              <a:rPr lang="ru-RU" sz="2400" dirty="0"/>
              <a:t>. </a:t>
            </a:r>
            <a:endParaRPr lang="ru-RU" sz="2400" dirty="0" smtClean="0"/>
          </a:p>
          <a:p>
            <a:r>
              <a:rPr lang="ru-RU" sz="2400" dirty="0" smtClean="0"/>
              <a:t>Появится </a:t>
            </a:r>
            <a:r>
              <a:rPr lang="ru-RU" sz="2400" dirty="0"/>
              <a:t>еще одна строка, относящаяся к </a:t>
            </a:r>
            <a:r>
              <a:rPr lang="ru-RU" sz="2400" dirty="0" err="1"/>
              <a:t>else</a:t>
            </a:r>
            <a:r>
              <a:rPr lang="ru-RU" sz="2400" dirty="0"/>
              <a:t>:</a:t>
            </a:r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701" y="4307010"/>
            <a:ext cx="3081499" cy="245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2098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86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7504" y="49937"/>
            <a:ext cx="89289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Введите необходимую функцию под </a:t>
            </a:r>
            <a:r>
              <a:rPr lang="ru-RU" sz="2800" dirty="0" err="1"/>
              <a:t>else</a:t>
            </a:r>
            <a:r>
              <a:rPr lang="ru-RU" sz="2800" dirty="0"/>
              <a:t>. </a:t>
            </a:r>
            <a:endParaRPr lang="ru-RU" sz="2800" dirty="0" smtClean="0"/>
          </a:p>
          <a:p>
            <a:r>
              <a:rPr lang="ru-RU" sz="2800" dirty="0" smtClean="0"/>
              <a:t>Внутренняя </a:t>
            </a:r>
            <a:r>
              <a:rPr lang="ru-RU" sz="2800" dirty="0"/>
              <a:t>серая линия удлинится, что указывает на то, что операторы </a:t>
            </a:r>
            <a:r>
              <a:rPr lang="ru-RU" sz="2800" dirty="0" err="1"/>
              <a:t>ifи</a:t>
            </a:r>
            <a:r>
              <a:rPr lang="ru-RU" sz="2800" dirty="0"/>
              <a:t> </a:t>
            </a:r>
            <a:r>
              <a:rPr lang="ru-RU" sz="2800" dirty="0" err="1"/>
              <a:t>else</a:t>
            </a:r>
            <a:r>
              <a:rPr lang="ru-RU" sz="2800" dirty="0"/>
              <a:t> связаны между собой. </a:t>
            </a:r>
            <a:endParaRPr lang="ru-RU" sz="2800" dirty="0" smtClean="0"/>
          </a:p>
          <a:p>
            <a:r>
              <a:rPr lang="ru-RU" sz="2800" dirty="0" smtClean="0"/>
              <a:t>Нажмите </a:t>
            </a:r>
            <a:r>
              <a:rPr lang="ru-RU" sz="2800" dirty="0"/>
              <a:t>на нее, нажмите [</a:t>
            </a:r>
            <a:r>
              <a:rPr lang="ru-RU" sz="2800" dirty="0" err="1"/>
              <a:t>Enter</a:t>
            </a:r>
            <a:r>
              <a:rPr lang="ru-RU" sz="2800" dirty="0"/>
              <a:t>], затем вставьте оператор </a:t>
            </a:r>
            <a:r>
              <a:rPr lang="ru-RU" sz="2800" dirty="0" err="1"/>
              <a:t>return</a:t>
            </a:r>
            <a:r>
              <a:rPr lang="ru-RU" sz="2800" dirty="0"/>
              <a:t>: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60848"/>
            <a:ext cx="4163715" cy="368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2098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87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11663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При работе с программой можно добавлять новые строки нажатием клавиши [</a:t>
            </a:r>
            <a:r>
              <a:rPr lang="ru-RU" sz="2400" dirty="0" err="1"/>
              <a:t>Enter</a:t>
            </a:r>
            <a:r>
              <a:rPr lang="ru-RU" sz="2400" dirty="0"/>
              <a:t>]. </a:t>
            </a:r>
            <a:endParaRPr lang="ru-RU" sz="2400" dirty="0" smtClean="0"/>
          </a:p>
          <a:p>
            <a:r>
              <a:rPr lang="ru-RU" sz="2400" dirty="0" smtClean="0"/>
              <a:t>Где </a:t>
            </a:r>
            <a:r>
              <a:rPr lang="ru-RU" sz="2400" dirty="0"/>
              <a:t>появится </a:t>
            </a:r>
            <a:r>
              <a:rPr lang="ru-RU" sz="2400" dirty="0" err="1"/>
              <a:t>местозаполнитель</a:t>
            </a:r>
            <a:r>
              <a:rPr lang="ru-RU" sz="2400" dirty="0"/>
              <a:t>, зависит от положения курсора. </a:t>
            </a:r>
            <a:endParaRPr lang="ru-RU" sz="2400" dirty="0" smtClean="0"/>
          </a:p>
          <a:p>
            <a:r>
              <a:rPr lang="ru-RU" sz="2400" dirty="0" smtClean="0"/>
              <a:t>Выбрана </a:t>
            </a:r>
            <a:r>
              <a:rPr lang="ru-RU" sz="2400" dirty="0"/>
              <a:t>внутренняя серая линия: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4032448" cy="3207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2098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88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619672" y="1052736"/>
            <a:ext cx="64820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/>
              <a:t>Функции в программах</a:t>
            </a:r>
          </a:p>
        </p:txBody>
      </p:sp>
    </p:spTree>
    <p:extLst>
      <p:ext uri="{BB962C8B-B14F-4D97-AF65-F5344CB8AC3E}">
        <p14:creationId xmlns:p14="http://schemas.microsoft.com/office/powerpoint/2010/main" val="24812823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89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260" y="338"/>
            <a:ext cx="913574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Векторы и матрицы</a:t>
            </a:r>
          </a:p>
          <a:p>
            <a:endParaRPr lang="ru-RU" sz="900" dirty="0"/>
          </a:p>
          <a:p>
            <a:r>
              <a:rPr lang="ru-RU" sz="3600" dirty="0"/>
              <a:t>Откройте Функции –&gt; Все функции и откройте раздел Векторы и матрицы. Найдите функции </a:t>
            </a:r>
            <a:r>
              <a:rPr lang="ru-RU" sz="3600" dirty="0" err="1"/>
              <a:t>last</a:t>
            </a:r>
            <a:r>
              <a:rPr lang="ru-RU" sz="3600" dirty="0"/>
              <a:t>() и </a:t>
            </a:r>
            <a:r>
              <a:rPr lang="ru-RU" sz="3600" dirty="0" err="1"/>
              <a:t>length</a:t>
            </a:r>
            <a:r>
              <a:rPr lang="ru-RU" sz="3600" dirty="0"/>
              <a:t>(). </a:t>
            </a:r>
            <a:endParaRPr lang="ru-RU" sz="3600" dirty="0" smtClean="0"/>
          </a:p>
          <a:p>
            <a:r>
              <a:rPr lang="ru-RU" sz="3600" dirty="0" smtClean="0"/>
              <a:t>Это </a:t>
            </a:r>
            <a:r>
              <a:rPr lang="ru-RU" sz="3600" dirty="0"/>
              <a:t>функции для определения некоторых свойств вектора: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01504"/>
            <a:ext cx="4727860" cy="299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843476" y="3429000"/>
            <a:ext cx="30490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Функция </a:t>
            </a:r>
            <a:r>
              <a:rPr lang="ru-RU" dirty="0" err="1"/>
              <a:t>length</a:t>
            </a:r>
            <a:r>
              <a:rPr lang="ru-RU" dirty="0"/>
              <a:t>() определяет длину вектора, т.е. количество элементов в нем, а функция </a:t>
            </a:r>
            <a:r>
              <a:rPr lang="ru-RU" dirty="0" err="1"/>
              <a:t>last</a:t>
            </a:r>
            <a:r>
              <a:rPr lang="ru-RU" dirty="0"/>
              <a:t>() выводит индекс последнего элемента. По умолчанию в </a:t>
            </a:r>
            <a:r>
              <a:rPr lang="ru-RU" dirty="0" err="1"/>
              <a:t>Mathcadнумерация</a:t>
            </a:r>
            <a:r>
              <a:rPr lang="ru-RU" dirty="0"/>
              <a:t> элементов вектора начинается с нуля, поэтому у четвертого элемента массива индекс 3.</a:t>
            </a:r>
          </a:p>
        </p:txBody>
      </p:sp>
    </p:spTree>
    <p:extLst>
      <p:ext uri="{BB962C8B-B14F-4D97-AF65-F5344CB8AC3E}">
        <p14:creationId xmlns:p14="http://schemas.microsoft.com/office/powerpoint/2010/main" val="248128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643174" y="285728"/>
            <a:ext cx="30678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3600" b="1" u="sng" dirty="0" smtClean="0">
                <a:latin typeface="Arial" pitchFamily="34" charset="0"/>
                <a:cs typeface="Arial" pitchFamily="34" charset="0"/>
              </a:rPr>
              <a:t>Ввод  текста</a:t>
            </a:r>
            <a:endParaRPr lang="ru-RU" sz="36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 l="11324" t="32570" r="42038" b="35739"/>
          <a:stretch>
            <a:fillRect/>
          </a:stretch>
        </p:blipFill>
        <p:spPr bwMode="auto">
          <a:xfrm>
            <a:off x="500034" y="1643050"/>
            <a:ext cx="7908187" cy="385765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90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51720" y="0"/>
            <a:ext cx="553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Теория чисел/комбинаторика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1322" r="12396" b="47975"/>
          <a:stretch/>
        </p:blipFill>
        <p:spPr bwMode="auto">
          <a:xfrm>
            <a:off x="3324" y="944983"/>
            <a:ext cx="8961164" cy="493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2823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91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915816" y="19348"/>
            <a:ext cx="3800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Строковые функции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3868" r="3646" b="19596"/>
          <a:stretch/>
        </p:blipFill>
        <p:spPr bwMode="auto">
          <a:xfrm>
            <a:off x="241300" y="980728"/>
            <a:ext cx="8795196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2823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92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771800" y="2520"/>
            <a:ext cx="3778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Усечение и округление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533871"/>
            <a:ext cx="516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Наименьшее целое число, большее x:</a:t>
            </a: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7530968" cy="80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74700" y="1772816"/>
            <a:ext cx="516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Наибольшее целое число, меньшее x:</a:t>
            </a:r>
          </a:p>
        </p:txBody>
      </p:sp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2204864"/>
            <a:ext cx="6696744" cy="69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23528" y="2852936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Округление:</a:t>
            </a:r>
          </a:p>
        </p:txBody>
      </p:sp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648072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55576" y="3975447"/>
            <a:ext cx="1478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Усечение:</a:t>
            </a:r>
          </a:p>
        </p:txBody>
      </p:sp>
      <p:pic>
        <p:nvPicPr>
          <p:cNvPr id="1259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2" y="4437112"/>
            <a:ext cx="7076777" cy="69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14562" y="5301208"/>
            <a:ext cx="88200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Подведя указатель мыши к имени функции в списке, Вы увидите ее полное название и краткое описание.</a:t>
            </a:r>
          </a:p>
          <a:p>
            <a:r>
              <a:rPr lang="ru-RU" dirty="0"/>
              <a:t>Если Вы вставите функцию в рабочую область, а затем нажмете [F1], Вы получите расширенное описание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2481282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93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03848" y="116632"/>
            <a:ext cx="30974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Try / On Error</a:t>
            </a:r>
            <a:endParaRPr lang="ru-RU" sz="40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848936"/>
            <a:ext cx="92040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Последняя команда, которую мы изучим в этом уроке, используется для указания, что должно быть сделано, если при выполнении программы возникает ошибка (например, деление на ноль). </a:t>
            </a:r>
            <a:endParaRPr lang="ru-RU" sz="2800" dirty="0" smtClean="0"/>
          </a:p>
          <a:p>
            <a:r>
              <a:rPr lang="ru-RU" sz="2800" dirty="0" smtClean="0"/>
              <a:t>Если </a:t>
            </a:r>
            <a:r>
              <a:rPr lang="ru-RU" sz="2800" dirty="0"/>
              <a:t>при выполнении программы в блоке </a:t>
            </a:r>
            <a:r>
              <a:rPr lang="ru-RU" sz="2800" dirty="0" err="1" smtClean="0"/>
              <a:t>try</a:t>
            </a:r>
            <a:r>
              <a:rPr lang="ru-RU" sz="2800" dirty="0" smtClean="0"/>
              <a:t> возникает </a:t>
            </a:r>
            <a:r>
              <a:rPr lang="ru-RU" sz="2800" dirty="0"/>
              <a:t>ошибка, программа выполняет действия в блоке </a:t>
            </a:r>
            <a:r>
              <a:rPr lang="ru-RU" sz="2800" dirty="0" err="1"/>
              <a:t>on</a:t>
            </a:r>
            <a:r>
              <a:rPr lang="ru-RU" sz="2800" dirty="0"/>
              <a:t> </a:t>
            </a:r>
            <a:r>
              <a:rPr lang="ru-RU" sz="2800" dirty="0" err="1"/>
              <a:t>error</a:t>
            </a:r>
            <a:r>
              <a:rPr lang="ru-RU" sz="2800" dirty="0"/>
              <a:t>: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26592"/>
            <a:ext cx="6984776" cy="314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2823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94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724" y="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/>
              <a:t>программа с тремя операторами </a:t>
            </a:r>
            <a:r>
              <a:rPr lang="ru-RU" sz="2400" dirty="0" err="1"/>
              <a:t>if</a:t>
            </a:r>
            <a:r>
              <a:rPr lang="ru-RU" sz="2400" dirty="0"/>
              <a:t> внутри блока </a:t>
            </a:r>
            <a:r>
              <a:rPr lang="ru-RU" sz="2400" dirty="0" err="1"/>
              <a:t>try</a:t>
            </a:r>
            <a:r>
              <a:rPr lang="ru-RU" sz="2400" dirty="0"/>
              <a:t>:</a:t>
            </a: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30996"/>
            <a:ext cx="5040560" cy="535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2098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95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7504" y="188640"/>
            <a:ext cx="8784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При неверном вводе появится сообщение об ошибке. Таким образом, можно отследить большую часть ошибок, но не все:</a:t>
            </a: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4959312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88024" y="4653136"/>
            <a:ext cx="3576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Поскольку переменная </a:t>
            </a:r>
            <a:r>
              <a:rPr lang="ru-RU" sz="2400" dirty="0" err="1"/>
              <a:t>abc</a:t>
            </a:r>
            <a:r>
              <a:rPr lang="ru-RU" sz="2400" dirty="0"/>
              <a:t> не определена, функция не вычисляется.</a:t>
            </a:r>
          </a:p>
        </p:txBody>
      </p:sp>
    </p:spTree>
    <p:extLst>
      <p:ext uri="{BB962C8B-B14F-4D97-AF65-F5344CB8AC3E}">
        <p14:creationId xmlns:p14="http://schemas.microsoft.com/office/powerpoint/2010/main" val="25953821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96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760" y="0"/>
            <a:ext cx="91440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Резюме</a:t>
            </a:r>
          </a:p>
          <a:p>
            <a:endParaRPr lang="ru-RU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Мы изучили следующие элементы программирования: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Входные данные – обычно вводятся как параметры функции.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Первая строка программы – вводится с помощью ]. Больше линий – с помощью [</a:t>
            </a:r>
            <a:r>
              <a:rPr lang="ru-RU" sz="2000" dirty="0" err="1"/>
              <a:t>Enter</a:t>
            </a:r>
            <a:r>
              <a:rPr lang="ru-RU" sz="2000" dirty="0"/>
              <a:t>].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Оператор локального определения – вводится с помощью {.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В конструкциях выбора с помощью оператора </a:t>
            </a:r>
            <a:r>
              <a:rPr lang="ru-RU" sz="2000" dirty="0" err="1" smtClean="0"/>
              <a:t>if</a:t>
            </a:r>
            <a:r>
              <a:rPr lang="ru-RU" sz="2000" dirty="0" smtClean="0"/>
              <a:t> применяются </a:t>
            </a:r>
            <a:r>
              <a:rPr lang="ru-RU" sz="2000" dirty="0"/>
              <a:t>операторы сравнения.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 err="1"/>
              <a:t>If</a:t>
            </a:r>
            <a:r>
              <a:rPr lang="ru-RU" sz="2000" dirty="0"/>
              <a:t> вводится с помощью }. За </a:t>
            </a:r>
            <a:r>
              <a:rPr lang="ru-RU" sz="2000" dirty="0" err="1" smtClean="0"/>
              <a:t>if</a:t>
            </a:r>
            <a:r>
              <a:rPr lang="ru-RU" sz="2000" dirty="0" smtClean="0"/>
              <a:t> вводится </a:t>
            </a:r>
            <a:r>
              <a:rPr lang="ru-RU" sz="2000" dirty="0"/>
              <a:t>логическое выражение, например x&lt;0. Под оператором записывается алгоритм, который должен быть выполнен, если выражение после </a:t>
            </a:r>
            <a:r>
              <a:rPr lang="ru-RU" sz="2000" dirty="0" err="1"/>
              <a:t>if</a:t>
            </a:r>
            <a:r>
              <a:rPr lang="ru-RU" sz="2000" dirty="0"/>
              <a:t> верно.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После </a:t>
            </a:r>
            <a:r>
              <a:rPr lang="ru-RU" sz="2000" dirty="0" err="1"/>
              <a:t>if</a:t>
            </a:r>
            <a:r>
              <a:rPr lang="ru-RU" sz="2000" dirty="0"/>
              <a:t> может следовать оператор </a:t>
            </a:r>
            <a:r>
              <a:rPr lang="ru-RU" sz="2000" dirty="0" err="1"/>
              <a:t>else</a:t>
            </a:r>
            <a:r>
              <a:rPr lang="ru-RU" sz="2000" dirty="0"/>
              <a:t> или другой оператор </a:t>
            </a:r>
            <a:r>
              <a:rPr lang="ru-RU" sz="2000" dirty="0" err="1"/>
              <a:t>if</a:t>
            </a:r>
            <a:r>
              <a:rPr lang="ru-RU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[</a:t>
            </a:r>
            <a:r>
              <a:rPr lang="ru-RU" sz="2000" dirty="0" err="1"/>
              <a:t>Enter</a:t>
            </a:r>
            <a:r>
              <a:rPr lang="ru-RU" sz="2000" dirty="0"/>
              <a:t>] добавляет новую строку в программу. Место появления новой строки зависит от позиции курсора до нажатия на [</a:t>
            </a:r>
            <a:r>
              <a:rPr lang="ru-RU" sz="2000" dirty="0" err="1"/>
              <a:t>Enter</a:t>
            </a:r>
            <a:r>
              <a:rPr lang="ru-RU" sz="2000" dirty="0"/>
              <a:t>].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Вывод переменной осуществляется с помощью оператора </a:t>
            </a:r>
            <a:r>
              <a:rPr lang="ru-RU" sz="2000" dirty="0" err="1"/>
              <a:t>return</a:t>
            </a:r>
            <a:r>
              <a:rPr lang="ru-RU" sz="2000" dirty="0"/>
              <a:t>. Переменной может быть одиночная переменная, вектор или матрица, которые могут содержать как числовые значения, так и текст.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 err="1"/>
              <a:t>Mathcadсодержит</a:t>
            </a:r>
            <a:r>
              <a:rPr lang="ru-RU" sz="2000" dirty="0"/>
              <a:t> большое число встроенных функций, которые могут быть полезны при написании программ. Список функций с подсказками можно открыть по команде Функции –&gt; Все функции.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Используйте </a:t>
            </a:r>
            <a:r>
              <a:rPr lang="ru-RU" sz="2000" dirty="0" err="1"/>
              <a:t>try</a:t>
            </a:r>
            <a:r>
              <a:rPr lang="ru-RU" sz="2000" dirty="0"/>
              <a:t> / </a:t>
            </a:r>
            <a:r>
              <a:rPr lang="ru-RU" sz="2000" dirty="0" err="1"/>
              <a:t>onerror</a:t>
            </a:r>
            <a:r>
              <a:rPr lang="ru-RU" sz="2000" dirty="0"/>
              <a:t>, чтобы указывать на ошибки.</a:t>
            </a:r>
          </a:p>
        </p:txBody>
      </p:sp>
    </p:spTree>
    <p:extLst>
      <p:ext uri="{BB962C8B-B14F-4D97-AF65-F5344CB8AC3E}">
        <p14:creationId xmlns:p14="http://schemas.microsoft.com/office/powerpoint/2010/main" val="25953821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53821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53821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D26C-BC44-4009-BB36-E8E3FAB9D89C}" type="slidenum">
              <a:rPr lang="ru-RU" smtClean="0"/>
              <a:pPr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53821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 indent="457200" algn="just">
          <a:defRPr b="1" i="1" dirty="0"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2022</Words>
  <Application>Microsoft Office PowerPoint</Application>
  <PresentationFormat>Экран (4:3)</PresentationFormat>
  <Paragraphs>396</Paragraphs>
  <Slides>103</Slides>
  <Notes>0</Notes>
  <HiddenSlides>2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103</vt:i4>
      </vt:variant>
    </vt:vector>
  </HeadingPairs>
  <TitlesOfParts>
    <vt:vector size="108" baseType="lpstr">
      <vt:lpstr>Arial</vt:lpstr>
      <vt:lpstr>Calibri</vt:lpstr>
      <vt:lpstr>Times New Roman</vt:lpstr>
      <vt:lpstr>Тема Office</vt:lpstr>
      <vt:lpstr>Формула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Doda2</dc:creator>
  <cp:lastModifiedBy>Ekaterina Astapkina</cp:lastModifiedBy>
  <cp:revision>139</cp:revision>
  <dcterms:created xsi:type="dcterms:W3CDTF">2010-10-08T18:42:00Z</dcterms:created>
  <dcterms:modified xsi:type="dcterms:W3CDTF">2019-12-27T23:20:26Z</dcterms:modified>
</cp:coreProperties>
</file>